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9"/>
  </p:notesMasterIdLst>
  <p:sldIdLst>
    <p:sldId id="256" r:id="rId5"/>
    <p:sldId id="257" r:id="rId6"/>
    <p:sldId id="269" r:id="rId7"/>
    <p:sldId id="270" r:id="rId8"/>
    <p:sldId id="268" r:id="rId9"/>
    <p:sldId id="271" r:id="rId10"/>
    <p:sldId id="273" r:id="rId11"/>
    <p:sldId id="261" r:id="rId12"/>
    <p:sldId id="276" r:id="rId13"/>
    <p:sldId id="263" r:id="rId14"/>
    <p:sldId id="266" r:id="rId15"/>
    <p:sldId id="272" r:id="rId16"/>
    <p:sldId id="274"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94660"/>
  </p:normalViewPr>
  <p:slideViewPr>
    <p:cSldViewPr snapToGrid="0">
      <p:cViewPr varScale="1">
        <p:scale>
          <a:sx n="79" d="100"/>
          <a:sy n="79" d="100"/>
        </p:scale>
        <p:origin x="4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FE7E6-C4C0-4C6C-9530-8293950DBDC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3EB57EE-51D2-4D98-8565-5283DDA3D6D7}">
      <dgm:prSet/>
      <dgm:spPr/>
      <dgm:t>
        <a:bodyPr/>
        <a:lstStyle/>
        <a:p>
          <a:r>
            <a:rPr lang="en-US" b="1"/>
            <a:t>Relative Pose Measurements:</a:t>
          </a:r>
          <a:endParaRPr lang="en-US"/>
        </a:p>
      </dgm:t>
    </dgm:pt>
    <dgm:pt modelId="{87FAC424-6889-41FD-AF8E-13AC74671FC9}" type="parTrans" cxnId="{3519895D-67E4-41A2-ABBB-820550391806}">
      <dgm:prSet/>
      <dgm:spPr/>
      <dgm:t>
        <a:bodyPr/>
        <a:lstStyle/>
        <a:p>
          <a:endParaRPr lang="en-US"/>
        </a:p>
      </dgm:t>
    </dgm:pt>
    <dgm:pt modelId="{1BA8A8ED-E3A3-4071-B6C1-6F93CE7A60A0}" type="sibTrans" cxnId="{3519895D-67E4-41A2-ABBB-820550391806}">
      <dgm:prSet/>
      <dgm:spPr/>
      <dgm:t>
        <a:bodyPr/>
        <a:lstStyle/>
        <a:p>
          <a:endParaRPr lang="en-US"/>
        </a:p>
      </dgm:t>
    </dgm:pt>
    <dgm:pt modelId="{FC9A4A1A-8D67-43DF-976C-6A201D9D7ED3}">
      <dgm:prSet/>
      <dgm:spPr/>
      <dgm:t>
        <a:bodyPr/>
        <a:lstStyle/>
        <a:p>
          <a:r>
            <a:rPr lang="en-US"/>
            <a:t>1. Self Motion (IMU)</a:t>
          </a:r>
        </a:p>
      </dgm:t>
    </dgm:pt>
    <dgm:pt modelId="{B3182201-1F92-4442-B8B0-91B106168369}" type="parTrans" cxnId="{222B79B5-FE2F-4F7F-B172-E786191CC14A}">
      <dgm:prSet/>
      <dgm:spPr/>
      <dgm:t>
        <a:bodyPr/>
        <a:lstStyle/>
        <a:p>
          <a:endParaRPr lang="en-US"/>
        </a:p>
      </dgm:t>
    </dgm:pt>
    <dgm:pt modelId="{9AFCA87F-DDE6-4AED-BA4A-1BD23C5484D8}" type="sibTrans" cxnId="{222B79B5-FE2F-4F7F-B172-E786191CC14A}">
      <dgm:prSet/>
      <dgm:spPr/>
      <dgm:t>
        <a:bodyPr/>
        <a:lstStyle/>
        <a:p>
          <a:endParaRPr lang="en-US"/>
        </a:p>
      </dgm:t>
    </dgm:pt>
    <dgm:pt modelId="{1DA36025-4566-4F94-A782-D90983D751AE}">
      <dgm:prSet/>
      <dgm:spPr/>
      <dgm:t>
        <a:bodyPr/>
        <a:lstStyle/>
        <a:p>
          <a:r>
            <a:rPr lang="en-US"/>
            <a:t>2. Scan Matching</a:t>
          </a:r>
        </a:p>
      </dgm:t>
    </dgm:pt>
    <dgm:pt modelId="{E6FF8E02-3BB7-40E3-8470-5A110D87F864}" type="parTrans" cxnId="{86886F89-076E-43B8-826F-581341FE1EB2}">
      <dgm:prSet/>
      <dgm:spPr/>
      <dgm:t>
        <a:bodyPr/>
        <a:lstStyle/>
        <a:p>
          <a:endParaRPr lang="en-US"/>
        </a:p>
      </dgm:t>
    </dgm:pt>
    <dgm:pt modelId="{928B4FE2-2357-463E-8499-204D8916179B}" type="sibTrans" cxnId="{86886F89-076E-43B8-826F-581341FE1EB2}">
      <dgm:prSet/>
      <dgm:spPr/>
      <dgm:t>
        <a:bodyPr/>
        <a:lstStyle/>
        <a:p>
          <a:endParaRPr lang="en-US"/>
        </a:p>
      </dgm:t>
    </dgm:pt>
    <dgm:pt modelId="{64FBCB6E-869A-4883-83CD-868DD36BDEF6}">
      <dgm:prSet/>
      <dgm:spPr/>
      <dgm:t>
        <a:bodyPr/>
        <a:lstStyle/>
        <a:p>
          <a:r>
            <a:rPr lang="en-US" b="1"/>
            <a:t>Mapping Data:</a:t>
          </a:r>
          <a:endParaRPr lang="en-US"/>
        </a:p>
      </dgm:t>
    </dgm:pt>
    <dgm:pt modelId="{CD05A95A-1ACE-4979-BDC4-2FE6298F673A}" type="parTrans" cxnId="{FBDAFE3B-A1DD-48CE-9F90-125A2F88B494}">
      <dgm:prSet/>
      <dgm:spPr/>
      <dgm:t>
        <a:bodyPr/>
        <a:lstStyle/>
        <a:p>
          <a:endParaRPr lang="en-US"/>
        </a:p>
      </dgm:t>
    </dgm:pt>
    <dgm:pt modelId="{1368EA50-7272-4601-A6FD-DD75FAB94056}" type="sibTrans" cxnId="{FBDAFE3B-A1DD-48CE-9F90-125A2F88B494}">
      <dgm:prSet/>
      <dgm:spPr/>
      <dgm:t>
        <a:bodyPr/>
        <a:lstStyle/>
        <a:p>
          <a:endParaRPr lang="en-US"/>
        </a:p>
      </dgm:t>
    </dgm:pt>
    <dgm:pt modelId="{0C895192-638F-4D50-940C-69EE2A8A46C8}">
      <dgm:prSet/>
      <dgm:spPr/>
      <dgm:t>
        <a:bodyPr/>
        <a:lstStyle/>
        <a:p>
          <a:r>
            <a:rPr lang="en-US"/>
            <a:t>1. Lidar Point Cloud</a:t>
          </a:r>
        </a:p>
      </dgm:t>
    </dgm:pt>
    <dgm:pt modelId="{14C311CC-26A3-4C70-9AC1-F3E1E3B0B7B5}" type="parTrans" cxnId="{496EDBCB-3D05-4840-9569-E337C72D0C60}">
      <dgm:prSet/>
      <dgm:spPr/>
      <dgm:t>
        <a:bodyPr/>
        <a:lstStyle/>
        <a:p>
          <a:endParaRPr lang="en-US"/>
        </a:p>
      </dgm:t>
    </dgm:pt>
    <dgm:pt modelId="{173C0BFB-1C48-40D2-B13A-C43876832D46}" type="sibTrans" cxnId="{496EDBCB-3D05-4840-9569-E337C72D0C60}">
      <dgm:prSet/>
      <dgm:spPr/>
      <dgm:t>
        <a:bodyPr/>
        <a:lstStyle/>
        <a:p>
          <a:endParaRPr lang="en-US"/>
        </a:p>
      </dgm:t>
    </dgm:pt>
    <dgm:pt modelId="{F6D6A132-36E2-486A-8EF9-7884CBB65233}" type="pres">
      <dgm:prSet presAssocID="{C29FE7E6-C4C0-4C6C-9530-8293950DBDC7}" presName="linear" presStyleCnt="0">
        <dgm:presLayoutVars>
          <dgm:animLvl val="lvl"/>
          <dgm:resizeHandles val="exact"/>
        </dgm:presLayoutVars>
      </dgm:prSet>
      <dgm:spPr/>
    </dgm:pt>
    <dgm:pt modelId="{D8E71D43-582D-4A17-B990-5B6653D06F2C}" type="pres">
      <dgm:prSet presAssocID="{E3EB57EE-51D2-4D98-8565-5283DDA3D6D7}" presName="parentText" presStyleLbl="node1" presStyleIdx="0" presStyleCnt="5">
        <dgm:presLayoutVars>
          <dgm:chMax val="0"/>
          <dgm:bulletEnabled val="1"/>
        </dgm:presLayoutVars>
      </dgm:prSet>
      <dgm:spPr/>
    </dgm:pt>
    <dgm:pt modelId="{73BDB95F-5486-42B0-919B-C7760B73A1CC}" type="pres">
      <dgm:prSet presAssocID="{1BA8A8ED-E3A3-4071-B6C1-6F93CE7A60A0}" presName="spacer" presStyleCnt="0"/>
      <dgm:spPr/>
    </dgm:pt>
    <dgm:pt modelId="{7DB19DF6-7A0B-4194-92E9-9259B69F4024}" type="pres">
      <dgm:prSet presAssocID="{FC9A4A1A-8D67-43DF-976C-6A201D9D7ED3}" presName="parentText" presStyleLbl="node1" presStyleIdx="1" presStyleCnt="5">
        <dgm:presLayoutVars>
          <dgm:chMax val="0"/>
          <dgm:bulletEnabled val="1"/>
        </dgm:presLayoutVars>
      </dgm:prSet>
      <dgm:spPr/>
    </dgm:pt>
    <dgm:pt modelId="{BF9918F5-D31D-42C2-A896-622668919F71}" type="pres">
      <dgm:prSet presAssocID="{9AFCA87F-DDE6-4AED-BA4A-1BD23C5484D8}" presName="spacer" presStyleCnt="0"/>
      <dgm:spPr/>
    </dgm:pt>
    <dgm:pt modelId="{7B520ECD-900F-419B-B316-55F69B76C28A}" type="pres">
      <dgm:prSet presAssocID="{1DA36025-4566-4F94-A782-D90983D751AE}" presName="parentText" presStyleLbl="node1" presStyleIdx="2" presStyleCnt="5">
        <dgm:presLayoutVars>
          <dgm:chMax val="0"/>
          <dgm:bulletEnabled val="1"/>
        </dgm:presLayoutVars>
      </dgm:prSet>
      <dgm:spPr/>
    </dgm:pt>
    <dgm:pt modelId="{560EFBB0-268C-469C-96F6-1AA6DBED32C6}" type="pres">
      <dgm:prSet presAssocID="{928B4FE2-2357-463E-8499-204D8916179B}" presName="spacer" presStyleCnt="0"/>
      <dgm:spPr/>
    </dgm:pt>
    <dgm:pt modelId="{8D3C9402-DFEC-433C-ABE7-68DE21A2E88A}" type="pres">
      <dgm:prSet presAssocID="{64FBCB6E-869A-4883-83CD-868DD36BDEF6}" presName="parentText" presStyleLbl="node1" presStyleIdx="3" presStyleCnt="5">
        <dgm:presLayoutVars>
          <dgm:chMax val="0"/>
          <dgm:bulletEnabled val="1"/>
        </dgm:presLayoutVars>
      </dgm:prSet>
      <dgm:spPr/>
    </dgm:pt>
    <dgm:pt modelId="{E18317B2-EF4B-4339-B0AA-0D07B90F6971}" type="pres">
      <dgm:prSet presAssocID="{1368EA50-7272-4601-A6FD-DD75FAB94056}" presName="spacer" presStyleCnt="0"/>
      <dgm:spPr/>
    </dgm:pt>
    <dgm:pt modelId="{1ABBAABB-D838-4328-8247-D7D61E6B62CF}" type="pres">
      <dgm:prSet presAssocID="{0C895192-638F-4D50-940C-69EE2A8A46C8}" presName="parentText" presStyleLbl="node1" presStyleIdx="4" presStyleCnt="5">
        <dgm:presLayoutVars>
          <dgm:chMax val="0"/>
          <dgm:bulletEnabled val="1"/>
        </dgm:presLayoutVars>
      </dgm:prSet>
      <dgm:spPr/>
    </dgm:pt>
  </dgm:ptLst>
  <dgm:cxnLst>
    <dgm:cxn modelId="{6FC4A235-7A73-4624-B02B-9A5A6B925E42}" type="presOf" srcId="{FC9A4A1A-8D67-43DF-976C-6A201D9D7ED3}" destId="{7DB19DF6-7A0B-4194-92E9-9259B69F4024}" srcOrd="0" destOrd="0" presId="urn:microsoft.com/office/officeart/2005/8/layout/vList2"/>
    <dgm:cxn modelId="{FBDAFE3B-A1DD-48CE-9F90-125A2F88B494}" srcId="{C29FE7E6-C4C0-4C6C-9530-8293950DBDC7}" destId="{64FBCB6E-869A-4883-83CD-868DD36BDEF6}" srcOrd="3" destOrd="0" parTransId="{CD05A95A-1ACE-4979-BDC4-2FE6298F673A}" sibTransId="{1368EA50-7272-4601-A6FD-DD75FAB94056}"/>
    <dgm:cxn modelId="{3519895D-67E4-41A2-ABBB-820550391806}" srcId="{C29FE7E6-C4C0-4C6C-9530-8293950DBDC7}" destId="{E3EB57EE-51D2-4D98-8565-5283DDA3D6D7}" srcOrd="0" destOrd="0" parTransId="{87FAC424-6889-41FD-AF8E-13AC74671FC9}" sibTransId="{1BA8A8ED-E3A3-4071-B6C1-6F93CE7A60A0}"/>
    <dgm:cxn modelId="{2062BB43-36E7-4751-B99B-7C3092BCDB7E}" type="presOf" srcId="{64FBCB6E-869A-4883-83CD-868DD36BDEF6}" destId="{8D3C9402-DFEC-433C-ABE7-68DE21A2E88A}" srcOrd="0" destOrd="0" presId="urn:microsoft.com/office/officeart/2005/8/layout/vList2"/>
    <dgm:cxn modelId="{86886F89-076E-43B8-826F-581341FE1EB2}" srcId="{C29FE7E6-C4C0-4C6C-9530-8293950DBDC7}" destId="{1DA36025-4566-4F94-A782-D90983D751AE}" srcOrd="2" destOrd="0" parTransId="{E6FF8E02-3BB7-40E3-8470-5A110D87F864}" sibTransId="{928B4FE2-2357-463E-8499-204D8916179B}"/>
    <dgm:cxn modelId="{93DFC293-2AC2-4403-A7A8-408F15CF5138}" type="presOf" srcId="{C29FE7E6-C4C0-4C6C-9530-8293950DBDC7}" destId="{F6D6A132-36E2-486A-8EF9-7884CBB65233}" srcOrd="0" destOrd="0" presId="urn:microsoft.com/office/officeart/2005/8/layout/vList2"/>
    <dgm:cxn modelId="{0D8792A7-9B2B-4A1B-A98A-9BB9F3159CCA}" type="presOf" srcId="{E3EB57EE-51D2-4D98-8565-5283DDA3D6D7}" destId="{D8E71D43-582D-4A17-B990-5B6653D06F2C}" srcOrd="0" destOrd="0" presId="urn:microsoft.com/office/officeart/2005/8/layout/vList2"/>
    <dgm:cxn modelId="{222B79B5-FE2F-4F7F-B172-E786191CC14A}" srcId="{C29FE7E6-C4C0-4C6C-9530-8293950DBDC7}" destId="{FC9A4A1A-8D67-43DF-976C-6A201D9D7ED3}" srcOrd="1" destOrd="0" parTransId="{B3182201-1F92-4442-B8B0-91B106168369}" sibTransId="{9AFCA87F-DDE6-4AED-BA4A-1BD23C5484D8}"/>
    <dgm:cxn modelId="{CB4B82CB-682D-4F60-BCF7-E6AAA1E4AC96}" type="presOf" srcId="{1DA36025-4566-4F94-A782-D90983D751AE}" destId="{7B520ECD-900F-419B-B316-55F69B76C28A}" srcOrd="0" destOrd="0" presId="urn:microsoft.com/office/officeart/2005/8/layout/vList2"/>
    <dgm:cxn modelId="{496EDBCB-3D05-4840-9569-E337C72D0C60}" srcId="{C29FE7E6-C4C0-4C6C-9530-8293950DBDC7}" destId="{0C895192-638F-4D50-940C-69EE2A8A46C8}" srcOrd="4" destOrd="0" parTransId="{14C311CC-26A3-4C70-9AC1-F3E1E3B0B7B5}" sibTransId="{173C0BFB-1C48-40D2-B13A-C43876832D46}"/>
    <dgm:cxn modelId="{2090ADE5-FFDF-4421-926E-5283D8689C9C}" type="presOf" srcId="{0C895192-638F-4D50-940C-69EE2A8A46C8}" destId="{1ABBAABB-D838-4328-8247-D7D61E6B62CF}" srcOrd="0" destOrd="0" presId="urn:microsoft.com/office/officeart/2005/8/layout/vList2"/>
    <dgm:cxn modelId="{E9D5828C-760D-429B-8E09-D77E46A7DD03}" type="presParOf" srcId="{F6D6A132-36E2-486A-8EF9-7884CBB65233}" destId="{D8E71D43-582D-4A17-B990-5B6653D06F2C}" srcOrd="0" destOrd="0" presId="urn:microsoft.com/office/officeart/2005/8/layout/vList2"/>
    <dgm:cxn modelId="{382E1AD8-4FBF-43F0-8EEE-CDBA8F144EEA}" type="presParOf" srcId="{F6D6A132-36E2-486A-8EF9-7884CBB65233}" destId="{73BDB95F-5486-42B0-919B-C7760B73A1CC}" srcOrd="1" destOrd="0" presId="urn:microsoft.com/office/officeart/2005/8/layout/vList2"/>
    <dgm:cxn modelId="{389EE9D1-AA7B-4012-B288-80ABF0E74BEE}" type="presParOf" srcId="{F6D6A132-36E2-486A-8EF9-7884CBB65233}" destId="{7DB19DF6-7A0B-4194-92E9-9259B69F4024}" srcOrd="2" destOrd="0" presId="urn:microsoft.com/office/officeart/2005/8/layout/vList2"/>
    <dgm:cxn modelId="{247EBCD4-8639-41B5-A57B-7A3F910F13E0}" type="presParOf" srcId="{F6D6A132-36E2-486A-8EF9-7884CBB65233}" destId="{BF9918F5-D31D-42C2-A896-622668919F71}" srcOrd="3" destOrd="0" presId="urn:microsoft.com/office/officeart/2005/8/layout/vList2"/>
    <dgm:cxn modelId="{53DD7FF8-9F8C-47E0-8466-BA3AD1AA2B34}" type="presParOf" srcId="{F6D6A132-36E2-486A-8EF9-7884CBB65233}" destId="{7B520ECD-900F-419B-B316-55F69B76C28A}" srcOrd="4" destOrd="0" presId="urn:microsoft.com/office/officeart/2005/8/layout/vList2"/>
    <dgm:cxn modelId="{74F1C092-9925-4175-987E-E8D17E47FB73}" type="presParOf" srcId="{F6D6A132-36E2-486A-8EF9-7884CBB65233}" destId="{560EFBB0-268C-469C-96F6-1AA6DBED32C6}" srcOrd="5" destOrd="0" presId="urn:microsoft.com/office/officeart/2005/8/layout/vList2"/>
    <dgm:cxn modelId="{8B976BC9-B993-4A7C-888A-763591070BEA}" type="presParOf" srcId="{F6D6A132-36E2-486A-8EF9-7884CBB65233}" destId="{8D3C9402-DFEC-433C-ABE7-68DE21A2E88A}" srcOrd="6" destOrd="0" presId="urn:microsoft.com/office/officeart/2005/8/layout/vList2"/>
    <dgm:cxn modelId="{6E625BD3-F09A-4B44-98E3-F7CA1B1D023A}" type="presParOf" srcId="{F6D6A132-36E2-486A-8EF9-7884CBB65233}" destId="{E18317B2-EF4B-4339-B0AA-0D07B90F6971}" srcOrd="7" destOrd="0" presId="urn:microsoft.com/office/officeart/2005/8/layout/vList2"/>
    <dgm:cxn modelId="{DB604D40-A5F0-4833-A9BC-E19FAF95E1F6}" type="presParOf" srcId="{F6D6A132-36E2-486A-8EF9-7884CBB65233}" destId="{1ABBAABB-D838-4328-8247-D7D61E6B62CF}"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71D43-582D-4A17-B990-5B6653D06F2C}">
      <dsp:nvSpPr>
        <dsp:cNvPr id="0" name=""/>
        <dsp:cNvSpPr/>
      </dsp:nvSpPr>
      <dsp:spPr>
        <a:xfrm>
          <a:off x="0" y="57667"/>
          <a:ext cx="48328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Relative Pose Measurements:</a:t>
          </a:r>
          <a:endParaRPr lang="en-US" sz="2700" kern="1200"/>
        </a:p>
      </dsp:txBody>
      <dsp:txXfrm>
        <a:off x="31613" y="89280"/>
        <a:ext cx="4769577" cy="584369"/>
      </dsp:txXfrm>
    </dsp:sp>
    <dsp:sp modelId="{7DB19DF6-7A0B-4194-92E9-9259B69F4024}">
      <dsp:nvSpPr>
        <dsp:cNvPr id="0" name=""/>
        <dsp:cNvSpPr/>
      </dsp:nvSpPr>
      <dsp:spPr>
        <a:xfrm>
          <a:off x="0" y="783022"/>
          <a:ext cx="48328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 Self Motion (IMU)</a:t>
          </a:r>
        </a:p>
      </dsp:txBody>
      <dsp:txXfrm>
        <a:off x="31613" y="814635"/>
        <a:ext cx="4769577" cy="584369"/>
      </dsp:txXfrm>
    </dsp:sp>
    <dsp:sp modelId="{7B520ECD-900F-419B-B316-55F69B76C28A}">
      <dsp:nvSpPr>
        <dsp:cNvPr id="0" name=""/>
        <dsp:cNvSpPr/>
      </dsp:nvSpPr>
      <dsp:spPr>
        <a:xfrm>
          <a:off x="0" y="1508378"/>
          <a:ext cx="48328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2. Scan Matching</a:t>
          </a:r>
        </a:p>
      </dsp:txBody>
      <dsp:txXfrm>
        <a:off x="31613" y="1539991"/>
        <a:ext cx="4769577" cy="584369"/>
      </dsp:txXfrm>
    </dsp:sp>
    <dsp:sp modelId="{8D3C9402-DFEC-433C-ABE7-68DE21A2E88A}">
      <dsp:nvSpPr>
        <dsp:cNvPr id="0" name=""/>
        <dsp:cNvSpPr/>
      </dsp:nvSpPr>
      <dsp:spPr>
        <a:xfrm>
          <a:off x="0" y="2233733"/>
          <a:ext cx="48328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Mapping Data:</a:t>
          </a:r>
          <a:endParaRPr lang="en-US" sz="2700" kern="1200"/>
        </a:p>
      </dsp:txBody>
      <dsp:txXfrm>
        <a:off x="31613" y="2265346"/>
        <a:ext cx="4769577" cy="584369"/>
      </dsp:txXfrm>
    </dsp:sp>
    <dsp:sp modelId="{1ABBAABB-D838-4328-8247-D7D61E6B62CF}">
      <dsp:nvSpPr>
        <dsp:cNvPr id="0" name=""/>
        <dsp:cNvSpPr/>
      </dsp:nvSpPr>
      <dsp:spPr>
        <a:xfrm>
          <a:off x="0" y="2959088"/>
          <a:ext cx="48328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 Lidar Point Cloud</a:t>
          </a:r>
        </a:p>
      </dsp:txBody>
      <dsp:txXfrm>
        <a:off x="31613" y="2990701"/>
        <a:ext cx="4769577" cy="5843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60CB0-78BA-4907-A1CA-8723424CC903}" type="datetimeFigureOut">
              <a:rPr lang="en-IN" smtClean="0"/>
              <a:t>22-11-2020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73B038-446E-4094-8131-363C3E5F29F7}" type="slidenum">
              <a:rPr lang="en-IN" smtClean="0"/>
              <a:t>‹#›</a:t>
            </a:fld>
            <a:endParaRPr lang="en-IN"/>
          </a:p>
        </p:txBody>
      </p:sp>
    </p:spTree>
    <p:extLst>
      <p:ext uri="{BB962C8B-B14F-4D97-AF65-F5344CB8AC3E}">
        <p14:creationId xmlns:p14="http://schemas.microsoft.com/office/powerpoint/2010/main" val="39251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73B038-446E-4094-8131-363C3E5F29F7}" type="slidenum">
              <a:rPr lang="en-IN" smtClean="0"/>
              <a:t>13</a:t>
            </a:fld>
            <a:endParaRPr lang="en-IN"/>
          </a:p>
        </p:txBody>
      </p:sp>
    </p:spTree>
    <p:extLst>
      <p:ext uri="{BB962C8B-B14F-4D97-AF65-F5344CB8AC3E}">
        <p14:creationId xmlns:p14="http://schemas.microsoft.com/office/powerpoint/2010/main" val="1180015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73B038-446E-4094-8131-363C3E5F29F7}" type="slidenum">
              <a:rPr lang="en-IN" smtClean="0"/>
              <a:t>14</a:t>
            </a:fld>
            <a:endParaRPr lang="en-IN"/>
          </a:p>
        </p:txBody>
      </p:sp>
    </p:spTree>
    <p:extLst>
      <p:ext uri="{BB962C8B-B14F-4D97-AF65-F5344CB8AC3E}">
        <p14:creationId xmlns:p14="http://schemas.microsoft.com/office/powerpoint/2010/main" val="85596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FF4B34-620D-44C9-9C66-6840C94A108E}" type="datetimeFigureOut">
              <a:rPr lang="en-IN" smtClean="0"/>
              <a:t>22-11-2020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3844258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FF4B34-620D-44C9-9C66-6840C94A108E}" type="datetimeFigureOut">
              <a:rPr lang="en-IN" smtClean="0"/>
              <a:t>22-11-2020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3370140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FF4B34-620D-44C9-9C66-6840C94A108E}" type="datetimeFigureOut">
              <a:rPr lang="en-IN" smtClean="0"/>
              <a:t>22-11-2020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65621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FF4B34-620D-44C9-9C66-6840C94A108E}" type="datetimeFigureOut">
              <a:rPr lang="en-IN" smtClean="0"/>
              <a:t>22-11-2020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1397206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FF4B34-620D-44C9-9C66-6840C94A108E}" type="datetimeFigureOut">
              <a:rPr lang="en-IN" smtClean="0"/>
              <a:t>22-11-2020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4026817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4B34-620D-44C9-9C66-6840C94A108E}" type="datetimeFigureOut">
              <a:rPr lang="en-IN" smtClean="0"/>
              <a:t>22-11-2020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3165550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FF4B34-620D-44C9-9C66-6840C94A108E}" type="datetimeFigureOut">
              <a:rPr lang="en-IN" smtClean="0"/>
              <a:t>22-11-2020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1568725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FF4B34-620D-44C9-9C66-6840C94A108E}" type="datetimeFigureOut">
              <a:rPr lang="en-IN" smtClean="0"/>
              <a:t>22-11-2020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3358774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F4B34-620D-44C9-9C66-6840C94A108E}" type="datetimeFigureOut">
              <a:rPr lang="en-IN" smtClean="0"/>
              <a:t>22-11-2020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256704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FF4B34-620D-44C9-9C66-6840C94A108E}" type="datetimeFigureOut">
              <a:rPr lang="en-IN" smtClean="0"/>
              <a:t>22-11-2020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3318803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FF4B34-620D-44C9-9C66-6840C94A108E}" type="datetimeFigureOut">
              <a:rPr lang="en-IN" smtClean="0"/>
              <a:t>22-11-2020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67DAB4-0639-4AC7-B5F8-0AFB73F2CB53}" type="slidenum">
              <a:rPr lang="en-IN" smtClean="0"/>
              <a:t>‹#›</a:t>
            </a:fld>
            <a:endParaRPr lang="en-IN"/>
          </a:p>
        </p:txBody>
      </p:sp>
    </p:spTree>
    <p:extLst>
      <p:ext uri="{BB962C8B-B14F-4D97-AF65-F5344CB8AC3E}">
        <p14:creationId xmlns:p14="http://schemas.microsoft.com/office/powerpoint/2010/main" val="1573584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FF4B34-620D-44C9-9C66-6840C94A108E}" type="datetimeFigureOut">
              <a:rPr lang="en-IN" smtClean="0"/>
              <a:t>22-11-2020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67DAB4-0639-4AC7-B5F8-0AFB73F2CB53}" type="slidenum">
              <a:rPr lang="en-IN" smtClean="0"/>
              <a:t>‹#›</a:t>
            </a:fld>
            <a:endParaRPr lang="en-IN"/>
          </a:p>
        </p:txBody>
      </p:sp>
    </p:spTree>
    <p:extLst>
      <p:ext uri="{BB962C8B-B14F-4D97-AF65-F5344CB8AC3E}">
        <p14:creationId xmlns:p14="http://schemas.microsoft.com/office/powerpoint/2010/main" val="35428124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1C25364-2D6A-4AA4-83EE-23FB3F6D79A1}"/>
              </a:ext>
            </a:extLst>
          </p:cNvPr>
          <p:cNvSpPr txBox="1"/>
          <p:nvPr/>
        </p:nvSpPr>
        <p:spPr>
          <a:xfrm>
            <a:off x="6658044" y="57711"/>
            <a:ext cx="5006336"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dirty="0">
                <a:solidFill>
                  <a:schemeClr val="tx1"/>
                </a:solidFill>
                <a:latin typeface="+mj-lt"/>
                <a:ea typeface="+mj-ea"/>
                <a:cs typeface="+mj-cs"/>
              </a:rPr>
              <a:t>SLAM FOR DRONES</a:t>
            </a:r>
            <a:endParaRPr lang="en-US" sz="4400" kern="1200" dirty="0">
              <a:solidFill>
                <a:schemeClr val="tx1"/>
              </a:solidFill>
              <a:latin typeface="+mj-lt"/>
              <a:ea typeface="+mj-ea"/>
              <a:cs typeface="+mj-cs"/>
            </a:endParaRPr>
          </a:p>
        </p:txBody>
      </p:sp>
      <p:sp>
        <p:nvSpPr>
          <p:cNvPr id="36" name="Freeform: Shape 35">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shape&#10;&#10;Description automatically generated">
            <a:extLst>
              <a:ext uri="{FF2B5EF4-FFF2-40B4-BE49-F238E27FC236}">
                <a16:creationId xmlns:a16="http://schemas.microsoft.com/office/drawing/2014/main" id="{18A853EC-7EAF-4BB0-853B-05313C132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20" y="446697"/>
            <a:ext cx="3860518" cy="3860518"/>
          </a:xfrm>
          <a:prstGeom prst="rect">
            <a:avLst/>
          </a:prstGeom>
        </p:spPr>
      </p:pic>
      <p:sp>
        <p:nvSpPr>
          <p:cNvPr id="3" name="Subtitle 2">
            <a:extLst>
              <a:ext uri="{FF2B5EF4-FFF2-40B4-BE49-F238E27FC236}">
                <a16:creationId xmlns:a16="http://schemas.microsoft.com/office/drawing/2014/main" id="{BDF8B04F-3B33-42F9-8A36-462463C55E80}"/>
              </a:ext>
            </a:extLst>
          </p:cNvPr>
          <p:cNvSpPr>
            <a:spLocks noGrp="1"/>
          </p:cNvSpPr>
          <p:nvPr>
            <p:ph type="subTitle" idx="1"/>
          </p:nvPr>
        </p:nvSpPr>
        <p:spPr>
          <a:xfrm>
            <a:off x="6658044" y="1933159"/>
            <a:ext cx="5006336" cy="3181684"/>
          </a:xfrm>
        </p:spPr>
        <p:txBody>
          <a:bodyPr vert="horz" lIns="91440" tIns="45720" rIns="91440" bIns="45720" rtlCol="0" anchor="t">
            <a:normAutofit/>
          </a:bodyPr>
          <a:lstStyle/>
          <a:p>
            <a:r>
              <a:rPr lang="en-US" sz="1800" dirty="0"/>
              <a:t>Shashank Dammalapati (2017ME10572)</a:t>
            </a:r>
          </a:p>
          <a:p>
            <a:r>
              <a:rPr lang="en-US" sz="1800" dirty="0"/>
              <a:t>Pavan (2017ME10583)</a:t>
            </a:r>
          </a:p>
          <a:p>
            <a:r>
              <a:rPr lang="en-US" sz="1800" dirty="0"/>
              <a:t>Chaitanya Ram (2017ME10576)</a:t>
            </a:r>
          </a:p>
          <a:p>
            <a:pPr indent="-228600" algn="l">
              <a:buFont typeface="Arial" panose="020B0604020202020204" pitchFamily="34" charset="0"/>
              <a:buChar char="•"/>
            </a:pPr>
            <a:endParaRPr lang="en-US" sz="1800" b="1" dirty="0"/>
          </a:p>
          <a:p>
            <a:pPr indent="-228600" algn="l">
              <a:buFont typeface="Arial" panose="020B0604020202020204" pitchFamily="34" charset="0"/>
              <a:buChar char="•"/>
            </a:pPr>
            <a:endParaRPr lang="en-US" sz="1800" b="1" dirty="0"/>
          </a:p>
          <a:p>
            <a:pPr indent="-228600">
              <a:buFont typeface="Arial" panose="020B0604020202020204" pitchFamily="34" charset="0"/>
              <a:buChar char="•"/>
            </a:pPr>
            <a:endParaRPr lang="en-US" sz="1800" b="1" dirty="0"/>
          </a:p>
          <a:p>
            <a:r>
              <a:rPr lang="en-US" dirty="0"/>
              <a:t>Supervised by</a:t>
            </a:r>
          </a:p>
          <a:p>
            <a:r>
              <a:rPr lang="en-US" b="1" dirty="0"/>
              <a:t> Prof. Subir Kumar Saha</a:t>
            </a:r>
          </a:p>
        </p:txBody>
      </p:sp>
      <p:sp>
        <p:nvSpPr>
          <p:cNvPr id="8" name="TextBox 7">
            <a:extLst>
              <a:ext uri="{FF2B5EF4-FFF2-40B4-BE49-F238E27FC236}">
                <a16:creationId xmlns:a16="http://schemas.microsoft.com/office/drawing/2014/main" id="{9E8D210D-05D9-4063-ACAA-48DE0E554254}"/>
              </a:ext>
            </a:extLst>
          </p:cNvPr>
          <p:cNvSpPr txBox="1"/>
          <p:nvPr/>
        </p:nvSpPr>
        <p:spPr>
          <a:xfrm>
            <a:off x="9032131" y="6277069"/>
            <a:ext cx="6099142" cy="523220"/>
          </a:xfrm>
          <a:prstGeom prst="rect">
            <a:avLst/>
          </a:prstGeom>
          <a:noFill/>
        </p:spPr>
        <p:txBody>
          <a:bodyPr wrap="square">
            <a:spAutoFit/>
          </a:bodyPr>
          <a:lstStyle/>
          <a:p>
            <a:pPr>
              <a:spcAft>
                <a:spcPts val="600"/>
              </a:spcAft>
            </a:pPr>
            <a:r>
              <a:rPr lang="en-IN" sz="2800" b="1" dirty="0"/>
              <a:t>(Project code: D-12)</a:t>
            </a:r>
          </a:p>
        </p:txBody>
      </p:sp>
      <p:sp>
        <p:nvSpPr>
          <p:cNvPr id="31" name="TextBox 32">
            <a:extLst>
              <a:ext uri="{FF2B5EF4-FFF2-40B4-BE49-F238E27FC236}">
                <a16:creationId xmlns:a16="http://schemas.microsoft.com/office/drawing/2014/main" id="{DD807230-1207-47AB-B22A-335D1D7A79F6}"/>
              </a:ext>
            </a:extLst>
          </p:cNvPr>
          <p:cNvSpPr txBox="1"/>
          <p:nvPr/>
        </p:nvSpPr>
        <p:spPr>
          <a:xfrm>
            <a:off x="57733" y="4409144"/>
            <a:ext cx="4800292" cy="1173463"/>
          </a:xfrm>
          <a:prstGeom prst="rect">
            <a:avLst/>
          </a:prstGeom>
          <a:noFill/>
        </p:spPr>
        <p:txBody>
          <a:bodyPr wrap="square">
            <a:spAutoFit/>
          </a:bodyPr>
          <a:lstStyle/>
          <a:p>
            <a:pPr algn="ctr">
              <a:lnSpc>
                <a:spcPct val="107000"/>
              </a:lnSpc>
              <a:spcAft>
                <a:spcPts val="800"/>
              </a:spcAft>
            </a:pPr>
            <a:r>
              <a:rPr lang="en-IN" sz="1800" b="1"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DEPARTMENT OF MECHANICAL ENGINEERING</a:t>
            </a:r>
            <a:endParaRPr lang="en-IN"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INDIAN INSTITUTE OF TECHNOLOGY, DELHI</a:t>
            </a:r>
            <a:endParaRPr lang="en-IN"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AUG 2020</a:t>
            </a:r>
            <a:endParaRPr lang="en-IN"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81603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cell phone screen with text&#10;&#10;Description automatically generated">
            <a:extLst>
              <a:ext uri="{FF2B5EF4-FFF2-40B4-BE49-F238E27FC236}">
                <a16:creationId xmlns:a16="http://schemas.microsoft.com/office/drawing/2014/main" id="{1F1F2764-2C11-4D1E-B5FC-046798C0D2F4}"/>
              </a:ext>
            </a:extLst>
          </p:cNvPr>
          <p:cNvPicPr/>
          <p:nvPr/>
        </p:nvPicPr>
        <p:blipFill rotWithShape="1">
          <a:blip r:embed="rId2" cstate="print">
            <a:extLst>
              <a:ext uri="{28A0092B-C50C-407E-A947-70E740481C1C}">
                <a14:useLocalDpi xmlns:a14="http://schemas.microsoft.com/office/drawing/2010/main" val="0"/>
              </a:ext>
            </a:extLst>
          </a:blip>
          <a:srcRect l="39493" r="7523" b="9091"/>
          <a:stretch/>
        </p:blipFill>
        <p:spPr>
          <a:xfrm>
            <a:off x="5692852" y="10"/>
            <a:ext cx="6499147" cy="6857990"/>
          </a:xfrm>
          <a:prstGeom prst="rect">
            <a:avLst/>
          </a:prstGeom>
        </p:spPr>
      </p:pic>
      <p:sp>
        <p:nvSpPr>
          <p:cNvPr id="2" name="TextBox 1">
            <a:extLst>
              <a:ext uri="{FF2B5EF4-FFF2-40B4-BE49-F238E27FC236}">
                <a16:creationId xmlns:a16="http://schemas.microsoft.com/office/drawing/2014/main" id="{F4FC2B54-B19B-4C8D-BBDA-611161ACEF73}"/>
              </a:ext>
            </a:extLst>
          </p:cNvPr>
          <p:cNvSpPr txBox="1"/>
          <p:nvPr/>
        </p:nvSpPr>
        <p:spPr>
          <a:xfrm>
            <a:off x="838200" y="1415698"/>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1D7A2E4B-278F-44FA-96F1-84D0CDC43830}"/>
              </a:ext>
            </a:extLst>
          </p:cNvPr>
          <p:cNvSpPr txBox="1"/>
          <p:nvPr/>
        </p:nvSpPr>
        <p:spPr>
          <a:xfrm>
            <a:off x="1411634" y="425857"/>
            <a:ext cx="6094070" cy="535531"/>
          </a:xfrm>
          <a:prstGeom prst="rect">
            <a:avLst/>
          </a:prstGeom>
          <a:noFill/>
        </p:spPr>
        <p:txBody>
          <a:bodyPr wrap="square">
            <a:spAutoFit/>
          </a:bodyPr>
          <a:lstStyle/>
          <a:p>
            <a:pPr>
              <a:lnSpc>
                <a:spcPct val="90000"/>
              </a:lnSpc>
              <a:spcBef>
                <a:spcPct val="0"/>
              </a:spcBef>
              <a:spcAft>
                <a:spcPts val="600"/>
              </a:spcAft>
            </a:pPr>
            <a:r>
              <a:rPr lang="en-US" sz="3200" dirty="0">
                <a:latin typeface="+mj-lt"/>
                <a:ea typeface="+mj-ea"/>
                <a:cs typeface="+mj-cs"/>
              </a:rPr>
              <a:t>Experiment Setup</a:t>
            </a:r>
          </a:p>
        </p:txBody>
      </p:sp>
      <p:sp>
        <p:nvSpPr>
          <p:cNvPr id="4" name="TextBox 3">
            <a:extLst>
              <a:ext uri="{FF2B5EF4-FFF2-40B4-BE49-F238E27FC236}">
                <a16:creationId xmlns:a16="http://schemas.microsoft.com/office/drawing/2014/main" id="{1D3883DE-F4E7-49D2-81FA-4CD17A88AF26}"/>
              </a:ext>
            </a:extLst>
          </p:cNvPr>
          <p:cNvSpPr txBox="1"/>
          <p:nvPr/>
        </p:nvSpPr>
        <p:spPr>
          <a:xfrm>
            <a:off x="289367" y="1226298"/>
            <a:ext cx="5403486" cy="3538148"/>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Download Unreal Engine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Build AirSim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Setup API control for Companion computer and the Simulation Engine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Fetch Sensor Data using API Layer as shown in the figure below.</a:t>
            </a:r>
          </a:p>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Import Matplotlib module to Python development and use it plot the data fetched from simulated Lidar sensor from the Unreal Engine’s AirSim project environment.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6754666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324C2A-A252-4F38-B18E-3817F5F51334}"/>
              </a:ext>
            </a:extLst>
          </p:cNvPr>
          <p:cNvSpPr txBox="1"/>
          <p:nvPr/>
        </p:nvSpPr>
        <p:spPr>
          <a:xfrm>
            <a:off x="838200" y="585216"/>
            <a:ext cx="10515600"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a:solidFill>
                  <a:schemeClr val="bg1"/>
                </a:solidFill>
                <a:latin typeface="+mj-lt"/>
                <a:ea typeface="+mj-ea"/>
                <a:cs typeface="+mj-cs"/>
              </a:rPr>
              <a:t>RESULT</a:t>
            </a:r>
          </a:p>
        </p:txBody>
      </p:sp>
      <p:pic>
        <p:nvPicPr>
          <p:cNvPr id="18" name="Picture 17">
            <a:extLst>
              <a:ext uri="{FF2B5EF4-FFF2-40B4-BE49-F238E27FC236}">
                <a16:creationId xmlns:a16="http://schemas.microsoft.com/office/drawing/2014/main" id="{59AD63D2-0136-4978-8CF7-5DA9737D1000}"/>
              </a:ext>
            </a:extLst>
          </p:cNvPr>
          <p:cNvPicPr/>
          <p:nvPr/>
        </p:nvPicPr>
        <p:blipFill rotWithShape="1">
          <a:blip r:embed="rId2" cstate="print">
            <a:extLst>
              <a:ext uri="{28A0092B-C50C-407E-A947-70E740481C1C}">
                <a14:useLocalDpi xmlns:a14="http://schemas.microsoft.com/office/drawing/2010/main" val="0"/>
              </a:ext>
            </a:extLst>
          </a:blip>
          <a:srcRect l="16940" r="-1" b="-1"/>
          <a:stretch/>
        </p:blipFill>
        <p:spPr bwMode="auto">
          <a:xfrm>
            <a:off x="0" y="3185580"/>
            <a:ext cx="3525424" cy="2322578"/>
          </a:xfrm>
          <a:prstGeom prst="rect">
            <a:avLst/>
          </a:prstGeom>
          <a:noFill/>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4BC03FC4-9BBE-4C84-A734-95E68E0F4DC6}"/>
              </a:ext>
            </a:extLst>
          </p:cNvPr>
          <p:cNvSpPr txBox="1"/>
          <p:nvPr/>
        </p:nvSpPr>
        <p:spPr>
          <a:xfrm>
            <a:off x="6296629" y="2516777"/>
            <a:ext cx="5054124" cy="3660185"/>
          </a:xfrm>
          <a:prstGeom prst="rect">
            <a:avLst/>
          </a:prstGeom>
        </p:spPr>
        <p:txBody>
          <a:bodyPr vert="horz" lIns="91440" tIns="45720" rIns="91440" bIns="45720" rtlCol="0" anchor="ctr">
            <a:normAutofit lnSpcReduction="10000"/>
          </a:bodyPr>
          <a:lstStyle/>
          <a:p>
            <a:pPr defTabSz="914400">
              <a:lnSpc>
                <a:spcPct val="90000"/>
              </a:lnSpc>
              <a:spcAft>
                <a:spcPts val="800"/>
              </a:spcAft>
            </a:pPr>
            <a:endParaRPr lang="en-US" sz="2000" dirty="0">
              <a:effectLst/>
            </a:endParaRPr>
          </a:p>
          <a:p>
            <a:pPr marL="342900" lvl="0" indent="-228600" defTabSz="914400">
              <a:lnSpc>
                <a:spcPct val="90000"/>
              </a:lnSpc>
              <a:buFont typeface="Arial" panose="020B0604020202020204" pitchFamily="34" charset="0"/>
              <a:buChar char="•"/>
            </a:pPr>
            <a:r>
              <a:rPr lang="en-US" sz="2000" dirty="0">
                <a:effectLst/>
              </a:rPr>
              <a:t>Airsim (3D Environment) Installation – Complete</a:t>
            </a:r>
          </a:p>
          <a:p>
            <a:pPr marL="114300" lvl="0" defTabSz="914400">
              <a:lnSpc>
                <a:spcPct val="90000"/>
              </a:lnSpc>
            </a:pPr>
            <a:endParaRPr lang="en-US" sz="2000" dirty="0">
              <a:effectLst/>
            </a:endParaRPr>
          </a:p>
          <a:p>
            <a:pPr marL="342900" lvl="0" indent="-228600" defTabSz="914400">
              <a:lnSpc>
                <a:spcPct val="90000"/>
              </a:lnSpc>
              <a:spcAft>
                <a:spcPts val="800"/>
              </a:spcAft>
              <a:buFont typeface="Arial" panose="020B0604020202020204" pitchFamily="34" charset="0"/>
              <a:buChar char="•"/>
            </a:pPr>
            <a:r>
              <a:rPr lang="en-US" sz="2000" dirty="0">
                <a:effectLst/>
              </a:rPr>
              <a:t>Python code of plotting 3D map from “.asc” format point cloud data is complete.</a:t>
            </a:r>
          </a:p>
          <a:p>
            <a:pPr marL="114300" lvl="0" defTabSz="914400">
              <a:lnSpc>
                <a:spcPct val="90000"/>
              </a:lnSpc>
              <a:spcAft>
                <a:spcPts val="800"/>
              </a:spcAft>
            </a:pPr>
            <a:endParaRPr lang="en-US" sz="2000" dirty="0">
              <a:effectLst/>
            </a:endParaRPr>
          </a:p>
          <a:p>
            <a:pPr marL="342900" indent="-228600" defTabSz="914400">
              <a:lnSpc>
                <a:spcPct val="90000"/>
              </a:lnSpc>
              <a:spcAft>
                <a:spcPts val="800"/>
              </a:spcAft>
              <a:buFont typeface="Arial" panose="020B0604020202020204" pitchFamily="34" charset="0"/>
              <a:buChar char="•"/>
            </a:pPr>
            <a:r>
              <a:rPr lang="en-US" sz="2000" dirty="0">
                <a:effectLst/>
              </a:rPr>
              <a:t>Currently, fetching of Lidar data has some issues. When we try to plot the received data as shown in the figure it is not showing expected output. We must work on properly fetching Lidar data.</a:t>
            </a:r>
          </a:p>
          <a:p>
            <a:pPr marL="342900" lvl="0" indent="-228600" defTabSz="914400">
              <a:lnSpc>
                <a:spcPct val="90000"/>
              </a:lnSpc>
              <a:spcAft>
                <a:spcPts val="800"/>
              </a:spcAft>
              <a:buFont typeface="Arial" panose="020B0604020202020204" pitchFamily="34" charset="0"/>
              <a:buChar char="•"/>
            </a:pPr>
            <a:endParaRPr lang="en-US" sz="1700" dirty="0">
              <a:effectLst/>
            </a:endParaRPr>
          </a:p>
        </p:txBody>
      </p:sp>
      <p:pic>
        <p:nvPicPr>
          <p:cNvPr id="2" name="Picture 1">
            <a:extLst>
              <a:ext uri="{FF2B5EF4-FFF2-40B4-BE49-F238E27FC236}">
                <a16:creationId xmlns:a16="http://schemas.microsoft.com/office/drawing/2014/main" id="{679FD29C-968E-447F-8A0E-901D9EE2357C}"/>
              </a:ext>
            </a:extLst>
          </p:cNvPr>
          <p:cNvPicPr>
            <a:picLocks noChangeAspect="1"/>
          </p:cNvPicPr>
          <p:nvPr/>
        </p:nvPicPr>
        <p:blipFill>
          <a:blip r:embed="rId3"/>
          <a:stretch>
            <a:fillRect/>
          </a:stretch>
        </p:blipFill>
        <p:spPr>
          <a:xfrm>
            <a:off x="2799176" y="3185581"/>
            <a:ext cx="3367384" cy="2322577"/>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070AD60B-29DF-4376-8BC2-63B03C7A32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268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38BAFC-026E-40BC-B9F6-2ABFEFEE6AB6}"/>
              </a:ext>
            </a:extLst>
          </p:cNvPr>
          <p:cNvSpPr txBox="1"/>
          <p:nvPr/>
        </p:nvSpPr>
        <p:spPr>
          <a:xfrm>
            <a:off x="520179" y="296141"/>
            <a:ext cx="4787112" cy="523220"/>
          </a:xfrm>
          <a:prstGeom prst="rect">
            <a:avLst/>
          </a:prstGeom>
          <a:noFill/>
        </p:spPr>
        <p:txBody>
          <a:bodyPr wrap="square" rtlCol="0">
            <a:spAutoFit/>
          </a:bodyPr>
          <a:lstStyle/>
          <a:p>
            <a:r>
              <a:rPr lang="en-IN" sz="2800" b="1" dirty="0"/>
              <a:t>Gantt Chart _ Corrected</a:t>
            </a:r>
          </a:p>
        </p:txBody>
      </p:sp>
      <p:pic>
        <p:nvPicPr>
          <p:cNvPr id="6" name="Picture 5">
            <a:extLst>
              <a:ext uri="{FF2B5EF4-FFF2-40B4-BE49-F238E27FC236}">
                <a16:creationId xmlns:a16="http://schemas.microsoft.com/office/drawing/2014/main" id="{A766BB1D-BB8E-4CD5-9598-E3603A820067}"/>
              </a:ext>
            </a:extLst>
          </p:cNvPr>
          <p:cNvPicPr>
            <a:picLocks noChangeAspect="1"/>
          </p:cNvPicPr>
          <p:nvPr/>
        </p:nvPicPr>
        <p:blipFill>
          <a:blip r:embed="rId2"/>
          <a:stretch>
            <a:fillRect/>
          </a:stretch>
        </p:blipFill>
        <p:spPr>
          <a:xfrm>
            <a:off x="982495" y="2240503"/>
            <a:ext cx="10019488" cy="3485946"/>
          </a:xfrm>
          <a:prstGeom prst="rect">
            <a:avLst/>
          </a:prstGeom>
        </p:spPr>
      </p:pic>
      <p:sp>
        <p:nvSpPr>
          <p:cNvPr id="13" name="TextBox 12">
            <a:extLst>
              <a:ext uri="{FF2B5EF4-FFF2-40B4-BE49-F238E27FC236}">
                <a16:creationId xmlns:a16="http://schemas.microsoft.com/office/drawing/2014/main" id="{AA9B9C48-CB58-4538-B024-58AF65201E5E}"/>
              </a:ext>
            </a:extLst>
          </p:cNvPr>
          <p:cNvSpPr txBox="1"/>
          <p:nvPr/>
        </p:nvSpPr>
        <p:spPr>
          <a:xfrm>
            <a:off x="7793153" y="1342417"/>
            <a:ext cx="2326008" cy="408496"/>
          </a:xfrm>
          <a:prstGeom prst="rect">
            <a:avLst/>
          </a:prstGeom>
          <a:noFill/>
        </p:spPr>
        <p:txBody>
          <a:bodyPr wrap="square" rtlCol="0">
            <a:spAutoFit/>
          </a:bodyPr>
          <a:lstStyle/>
          <a:p>
            <a:r>
              <a:rPr lang="en-IN" dirty="0"/>
              <a:t>Current Situation</a:t>
            </a:r>
          </a:p>
        </p:txBody>
      </p:sp>
      <p:pic>
        <p:nvPicPr>
          <p:cNvPr id="2" name="Picture 1">
            <a:extLst>
              <a:ext uri="{FF2B5EF4-FFF2-40B4-BE49-F238E27FC236}">
                <a16:creationId xmlns:a16="http://schemas.microsoft.com/office/drawing/2014/main" id="{B7C55C7A-5582-4751-BA36-1470A7035026}"/>
              </a:ext>
            </a:extLst>
          </p:cNvPr>
          <p:cNvPicPr>
            <a:picLocks noChangeAspect="1"/>
          </p:cNvPicPr>
          <p:nvPr/>
        </p:nvPicPr>
        <p:blipFill>
          <a:blip r:embed="rId3"/>
          <a:stretch>
            <a:fillRect/>
          </a:stretch>
        </p:blipFill>
        <p:spPr>
          <a:xfrm>
            <a:off x="982495" y="2240503"/>
            <a:ext cx="10019481" cy="3469419"/>
          </a:xfrm>
          <a:prstGeom prst="rect">
            <a:avLst/>
          </a:prstGeom>
        </p:spPr>
      </p:pic>
      <p:cxnSp>
        <p:nvCxnSpPr>
          <p:cNvPr id="9" name="Straight Connector 8">
            <a:extLst>
              <a:ext uri="{FF2B5EF4-FFF2-40B4-BE49-F238E27FC236}">
                <a16:creationId xmlns:a16="http://schemas.microsoft.com/office/drawing/2014/main" id="{E96A9A28-6DE2-4CF5-8926-56099F9C8DE9}"/>
              </a:ext>
            </a:extLst>
          </p:cNvPr>
          <p:cNvCxnSpPr>
            <a:cxnSpLocks/>
          </p:cNvCxnSpPr>
          <p:nvPr/>
        </p:nvCxnSpPr>
        <p:spPr>
          <a:xfrm>
            <a:off x="7793153" y="1432174"/>
            <a:ext cx="0" cy="5192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4231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4"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70A84338-CDF8-40F2-B53B-3F76B382ACE3}"/>
              </a:ext>
            </a:extLst>
          </p:cNvPr>
          <p:cNvSpPr txBox="1"/>
          <p:nvPr/>
        </p:nvSpPr>
        <p:spPr>
          <a:xfrm>
            <a:off x="1759287" y="798881"/>
            <a:ext cx="8673427" cy="1048945"/>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000" kern="1200">
                <a:latin typeface="+mj-lt"/>
                <a:ea typeface="+mj-ea"/>
                <a:cs typeface="+mj-cs"/>
              </a:rPr>
              <a:t>Conclusion</a:t>
            </a:r>
          </a:p>
        </p:txBody>
      </p:sp>
      <p:grpSp>
        <p:nvGrpSpPr>
          <p:cNvPr id="3" name="Group 2">
            <a:extLst>
              <a:ext uri="{FF2B5EF4-FFF2-40B4-BE49-F238E27FC236}">
                <a16:creationId xmlns:a16="http://schemas.microsoft.com/office/drawing/2014/main" id="{0B160849-CB89-41EA-ADA7-A52F75686F05}"/>
              </a:ext>
            </a:extLst>
          </p:cNvPr>
          <p:cNvGrpSpPr/>
          <p:nvPr/>
        </p:nvGrpSpPr>
        <p:grpSpPr>
          <a:xfrm>
            <a:off x="807568" y="2646707"/>
            <a:ext cx="10576558" cy="2585001"/>
            <a:chOff x="-1043193" y="2817916"/>
            <a:chExt cx="13927875" cy="3210594"/>
          </a:xfrm>
        </p:grpSpPr>
        <p:sp>
          <p:nvSpPr>
            <p:cNvPr id="7" name="Rectangle: Rounded Corners 6">
              <a:extLst>
                <a:ext uri="{FF2B5EF4-FFF2-40B4-BE49-F238E27FC236}">
                  <a16:creationId xmlns:a16="http://schemas.microsoft.com/office/drawing/2014/main" id="{B0BC9E9E-BF4A-4838-99B1-388E290D8543}"/>
                </a:ext>
              </a:extLst>
            </p:cNvPr>
            <p:cNvSpPr/>
            <p:nvPr/>
          </p:nvSpPr>
          <p:spPr>
            <a:xfrm>
              <a:off x="1322913" y="2839523"/>
              <a:ext cx="1924673" cy="122216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80A42ECB-175C-4858-B9DF-0F4748BEB118}"/>
                </a:ext>
              </a:extLst>
            </p:cNvPr>
            <p:cNvSpPr/>
            <p:nvPr/>
          </p:nvSpPr>
          <p:spPr>
            <a:xfrm>
              <a:off x="1536766" y="3042683"/>
              <a:ext cx="1924673" cy="1222167"/>
            </a:xfrm>
            <a:custGeom>
              <a:avLst/>
              <a:gdLst>
                <a:gd name="connsiteX0" fmla="*/ 0 w 1924673"/>
                <a:gd name="connsiteY0" fmla="*/ 122217 h 1222167"/>
                <a:gd name="connsiteX1" fmla="*/ 122217 w 1924673"/>
                <a:gd name="connsiteY1" fmla="*/ 0 h 1222167"/>
                <a:gd name="connsiteX2" fmla="*/ 1802456 w 1924673"/>
                <a:gd name="connsiteY2" fmla="*/ 0 h 1222167"/>
                <a:gd name="connsiteX3" fmla="*/ 1924673 w 1924673"/>
                <a:gd name="connsiteY3" fmla="*/ 122217 h 1222167"/>
                <a:gd name="connsiteX4" fmla="*/ 1924673 w 1924673"/>
                <a:gd name="connsiteY4" fmla="*/ 1099950 h 1222167"/>
                <a:gd name="connsiteX5" fmla="*/ 1802456 w 1924673"/>
                <a:gd name="connsiteY5" fmla="*/ 1222167 h 1222167"/>
                <a:gd name="connsiteX6" fmla="*/ 122217 w 1924673"/>
                <a:gd name="connsiteY6" fmla="*/ 1222167 h 1222167"/>
                <a:gd name="connsiteX7" fmla="*/ 0 w 1924673"/>
                <a:gd name="connsiteY7" fmla="*/ 1099950 h 1222167"/>
                <a:gd name="connsiteX8" fmla="*/ 0 w 1924673"/>
                <a:gd name="connsiteY8" fmla="*/ 122217 h 122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4673" h="1222167">
                  <a:moveTo>
                    <a:pt x="0" y="122217"/>
                  </a:moveTo>
                  <a:cubicBezTo>
                    <a:pt x="0" y="54718"/>
                    <a:pt x="54718" y="0"/>
                    <a:pt x="122217" y="0"/>
                  </a:cubicBezTo>
                  <a:lnTo>
                    <a:pt x="1802456" y="0"/>
                  </a:lnTo>
                  <a:cubicBezTo>
                    <a:pt x="1869955" y="0"/>
                    <a:pt x="1924673" y="54718"/>
                    <a:pt x="1924673" y="122217"/>
                  </a:cubicBezTo>
                  <a:lnTo>
                    <a:pt x="1924673" y="1099950"/>
                  </a:lnTo>
                  <a:cubicBezTo>
                    <a:pt x="1924673" y="1167449"/>
                    <a:pt x="1869955" y="1222167"/>
                    <a:pt x="1802456" y="1222167"/>
                  </a:cubicBezTo>
                  <a:lnTo>
                    <a:pt x="122217" y="1222167"/>
                  </a:lnTo>
                  <a:cubicBezTo>
                    <a:pt x="54718" y="1222167"/>
                    <a:pt x="0" y="1167449"/>
                    <a:pt x="0" y="1099950"/>
                  </a:cubicBezTo>
                  <a:lnTo>
                    <a:pt x="0" y="1222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26" tIns="85326" rIns="85326" bIns="85326" numCol="1" spcCol="1270" anchor="ctr" anchorCtr="0">
              <a:normAutofit/>
            </a:bodyPr>
            <a:lstStyle/>
            <a:p>
              <a:pPr marL="0" lvl="0" indent="0" algn="ctr" defTabSz="577850">
                <a:lnSpc>
                  <a:spcPct val="90000"/>
                </a:lnSpc>
                <a:spcBef>
                  <a:spcPct val="0"/>
                </a:spcBef>
                <a:spcAft>
                  <a:spcPct val="35000"/>
                </a:spcAft>
                <a:buNone/>
              </a:pPr>
              <a:r>
                <a:rPr lang="en-IN" sz="1300">
                  <a:effectLst/>
                  <a:latin typeface="Times New Roman" panose="02020603050405020304" pitchFamily="18" charset="0"/>
                  <a:ea typeface="Calibri" panose="020F0502020204030204" pitchFamily="34" charset="0"/>
                </a:rPr>
                <a:t>Evaluating Ros, </a:t>
              </a:r>
              <a:r>
                <a:rPr lang="en-IN" sz="1300" b="1">
                  <a:effectLst/>
                  <a:latin typeface="Times New Roman" panose="02020603050405020304" pitchFamily="18" charset="0"/>
                  <a:ea typeface="Calibri" panose="020F0502020204030204" pitchFamily="34" charset="0"/>
                </a:rPr>
                <a:t>Blender + MATLAB</a:t>
              </a:r>
              <a:r>
                <a:rPr lang="en-IN" sz="1300">
                  <a:effectLst/>
                  <a:latin typeface="Times New Roman" panose="02020603050405020304" pitchFamily="18" charset="0"/>
                  <a:ea typeface="Calibri" panose="020F0502020204030204" pitchFamily="34" charset="0"/>
                </a:rPr>
                <a:t>, Microsoft AirSim</a:t>
              </a:r>
              <a:endParaRPr lang="en-US" sz="1300" kern="1200"/>
            </a:p>
          </p:txBody>
        </p:sp>
        <p:sp>
          <p:nvSpPr>
            <p:cNvPr id="9" name="Rectangle: Rounded Corners 8">
              <a:extLst>
                <a:ext uri="{FF2B5EF4-FFF2-40B4-BE49-F238E27FC236}">
                  <a16:creationId xmlns:a16="http://schemas.microsoft.com/office/drawing/2014/main" id="{6EC3BC79-7717-47B9-A772-206F9F4098E4}"/>
                </a:ext>
              </a:extLst>
            </p:cNvPr>
            <p:cNvSpPr/>
            <p:nvPr/>
          </p:nvSpPr>
          <p:spPr>
            <a:xfrm>
              <a:off x="3675292" y="2839523"/>
              <a:ext cx="1924673" cy="122216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6698FCB-8E70-4B66-9C1E-7C8DA9DF005D}"/>
                </a:ext>
              </a:extLst>
            </p:cNvPr>
            <p:cNvSpPr/>
            <p:nvPr/>
          </p:nvSpPr>
          <p:spPr>
            <a:xfrm>
              <a:off x="3889145" y="3042683"/>
              <a:ext cx="1924673" cy="1222167"/>
            </a:xfrm>
            <a:custGeom>
              <a:avLst/>
              <a:gdLst>
                <a:gd name="connsiteX0" fmla="*/ 0 w 1924673"/>
                <a:gd name="connsiteY0" fmla="*/ 122217 h 1222167"/>
                <a:gd name="connsiteX1" fmla="*/ 122217 w 1924673"/>
                <a:gd name="connsiteY1" fmla="*/ 0 h 1222167"/>
                <a:gd name="connsiteX2" fmla="*/ 1802456 w 1924673"/>
                <a:gd name="connsiteY2" fmla="*/ 0 h 1222167"/>
                <a:gd name="connsiteX3" fmla="*/ 1924673 w 1924673"/>
                <a:gd name="connsiteY3" fmla="*/ 122217 h 1222167"/>
                <a:gd name="connsiteX4" fmla="*/ 1924673 w 1924673"/>
                <a:gd name="connsiteY4" fmla="*/ 1099950 h 1222167"/>
                <a:gd name="connsiteX5" fmla="*/ 1802456 w 1924673"/>
                <a:gd name="connsiteY5" fmla="*/ 1222167 h 1222167"/>
                <a:gd name="connsiteX6" fmla="*/ 122217 w 1924673"/>
                <a:gd name="connsiteY6" fmla="*/ 1222167 h 1222167"/>
                <a:gd name="connsiteX7" fmla="*/ 0 w 1924673"/>
                <a:gd name="connsiteY7" fmla="*/ 1099950 h 1222167"/>
                <a:gd name="connsiteX8" fmla="*/ 0 w 1924673"/>
                <a:gd name="connsiteY8" fmla="*/ 122217 h 122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4673" h="1222167">
                  <a:moveTo>
                    <a:pt x="0" y="122217"/>
                  </a:moveTo>
                  <a:cubicBezTo>
                    <a:pt x="0" y="54718"/>
                    <a:pt x="54718" y="0"/>
                    <a:pt x="122217" y="0"/>
                  </a:cubicBezTo>
                  <a:lnTo>
                    <a:pt x="1802456" y="0"/>
                  </a:lnTo>
                  <a:cubicBezTo>
                    <a:pt x="1869955" y="0"/>
                    <a:pt x="1924673" y="54718"/>
                    <a:pt x="1924673" y="122217"/>
                  </a:cubicBezTo>
                  <a:lnTo>
                    <a:pt x="1924673" y="1099950"/>
                  </a:lnTo>
                  <a:cubicBezTo>
                    <a:pt x="1924673" y="1167449"/>
                    <a:pt x="1869955" y="1222167"/>
                    <a:pt x="1802456" y="1222167"/>
                  </a:cubicBezTo>
                  <a:lnTo>
                    <a:pt x="122217" y="1222167"/>
                  </a:lnTo>
                  <a:cubicBezTo>
                    <a:pt x="54718" y="1222167"/>
                    <a:pt x="0" y="1167449"/>
                    <a:pt x="0" y="1099950"/>
                  </a:cubicBezTo>
                  <a:lnTo>
                    <a:pt x="0" y="1222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26" tIns="85326" rIns="85326" bIns="85326" numCol="1" spcCol="1270" anchor="ctr" anchorCtr="0">
              <a:normAutofit/>
            </a:bodyPr>
            <a:lstStyle/>
            <a:p>
              <a:pPr marL="0" lvl="0" indent="0" algn="ctr" defTabSz="577850">
                <a:lnSpc>
                  <a:spcPct val="90000"/>
                </a:lnSpc>
                <a:spcBef>
                  <a:spcPct val="0"/>
                </a:spcBef>
                <a:spcAft>
                  <a:spcPct val="35000"/>
                </a:spcAft>
                <a:buNone/>
              </a:pPr>
              <a:r>
                <a:rPr lang="en-IN" sz="1300">
                  <a:effectLst/>
                  <a:latin typeface="Times New Roman" panose="02020603050405020304" pitchFamily="18" charset="0"/>
                  <a:ea typeface="Calibri" panose="020F0502020204030204" pitchFamily="34" charset="0"/>
                </a:rPr>
                <a:t>Setting up AirSim Environment and collecting Data</a:t>
              </a:r>
              <a:endParaRPr lang="en-US" sz="1300" kern="1200"/>
            </a:p>
          </p:txBody>
        </p:sp>
        <p:sp>
          <p:nvSpPr>
            <p:cNvPr id="27" name="Rectangle: Rounded Corners 26">
              <a:extLst>
                <a:ext uri="{FF2B5EF4-FFF2-40B4-BE49-F238E27FC236}">
                  <a16:creationId xmlns:a16="http://schemas.microsoft.com/office/drawing/2014/main" id="{921C6F6E-0D02-4181-BB23-9B2BAE0DC91D}"/>
                </a:ext>
              </a:extLst>
            </p:cNvPr>
            <p:cNvSpPr/>
            <p:nvPr/>
          </p:nvSpPr>
          <p:spPr>
            <a:xfrm>
              <a:off x="-1043193" y="2817916"/>
              <a:ext cx="1924673" cy="122216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999511F0-C13C-4D31-9499-858F72A21912}"/>
                </a:ext>
              </a:extLst>
            </p:cNvPr>
            <p:cNvSpPr/>
            <p:nvPr/>
          </p:nvSpPr>
          <p:spPr>
            <a:xfrm>
              <a:off x="-829340" y="3021076"/>
              <a:ext cx="1924673" cy="1222167"/>
            </a:xfrm>
            <a:custGeom>
              <a:avLst/>
              <a:gdLst>
                <a:gd name="connsiteX0" fmla="*/ 0 w 1924673"/>
                <a:gd name="connsiteY0" fmla="*/ 122217 h 1222167"/>
                <a:gd name="connsiteX1" fmla="*/ 122217 w 1924673"/>
                <a:gd name="connsiteY1" fmla="*/ 0 h 1222167"/>
                <a:gd name="connsiteX2" fmla="*/ 1802456 w 1924673"/>
                <a:gd name="connsiteY2" fmla="*/ 0 h 1222167"/>
                <a:gd name="connsiteX3" fmla="*/ 1924673 w 1924673"/>
                <a:gd name="connsiteY3" fmla="*/ 122217 h 1222167"/>
                <a:gd name="connsiteX4" fmla="*/ 1924673 w 1924673"/>
                <a:gd name="connsiteY4" fmla="*/ 1099950 h 1222167"/>
                <a:gd name="connsiteX5" fmla="*/ 1802456 w 1924673"/>
                <a:gd name="connsiteY5" fmla="*/ 1222167 h 1222167"/>
                <a:gd name="connsiteX6" fmla="*/ 122217 w 1924673"/>
                <a:gd name="connsiteY6" fmla="*/ 1222167 h 1222167"/>
                <a:gd name="connsiteX7" fmla="*/ 0 w 1924673"/>
                <a:gd name="connsiteY7" fmla="*/ 1099950 h 1222167"/>
                <a:gd name="connsiteX8" fmla="*/ 0 w 1924673"/>
                <a:gd name="connsiteY8" fmla="*/ 122217 h 122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4673" h="1222167">
                  <a:moveTo>
                    <a:pt x="0" y="122217"/>
                  </a:moveTo>
                  <a:cubicBezTo>
                    <a:pt x="0" y="54718"/>
                    <a:pt x="54718" y="0"/>
                    <a:pt x="122217" y="0"/>
                  </a:cubicBezTo>
                  <a:lnTo>
                    <a:pt x="1802456" y="0"/>
                  </a:lnTo>
                  <a:cubicBezTo>
                    <a:pt x="1869955" y="0"/>
                    <a:pt x="1924673" y="54718"/>
                    <a:pt x="1924673" y="122217"/>
                  </a:cubicBezTo>
                  <a:lnTo>
                    <a:pt x="1924673" y="1099950"/>
                  </a:lnTo>
                  <a:cubicBezTo>
                    <a:pt x="1924673" y="1167449"/>
                    <a:pt x="1869955" y="1222167"/>
                    <a:pt x="1802456" y="1222167"/>
                  </a:cubicBezTo>
                  <a:lnTo>
                    <a:pt x="122217" y="1222167"/>
                  </a:lnTo>
                  <a:cubicBezTo>
                    <a:pt x="54718" y="1222167"/>
                    <a:pt x="0" y="1167449"/>
                    <a:pt x="0" y="1099950"/>
                  </a:cubicBezTo>
                  <a:lnTo>
                    <a:pt x="0" y="1222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26" tIns="85326" rIns="85326" bIns="85326" numCol="1" spcCol="1270" anchor="ctr" anchorCtr="0">
              <a:normAutofit/>
            </a:bodyPr>
            <a:lstStyle/>
            <a:p>
              <a:pPr marL="0" lvl="0" indent="0" algn="ctr" defTabSz="577850">
                <a:lnSpc>
                  <a:spcPct val="90000"/>
                </a:lnSpc>
                <a:spcBef>
                  <a:spcPct val="0"/>
                </a:spcBef>
                <a:spcAft>
                  <a:spcPct val="35000"/>
                </a:spcAft>
                <a:buNone/>
              </a:pPr>
              <a:r>
                <a:rPr lang="en-IN" sz="1600">
                  <a:effectLst/>
                  <a:latin typeface="Times New Roman" panose="02020603050405020304" pitchFamily="18" charset="0"/>
                  <a:ea typeface="Calibri" panose="020F0502020204030204" pitchFamily="34" charset="0"/>
                </a:rPr>
                <a:t>Literature Review about SLAM</a:t>
              </a:r>
              <a:endParaRPr lang="en-US" sz="1600" kern="1200"/>
            </a:p>
          </p:txBody>
        </p:sp>
        <p:sp>
          <p:nvSpPr>
            <p:cNvPr id="29" name="Rectangle: Rounded Corners 28">
              <a:extLst>
                <a:ext uri="{FF2B5EF4-FFF2-40B4-BE49-F238E27FC236}">
                  <a16:creationId xmlns:a16="http://schemas.microsoft.com/office/drawing/2014/main" id="{0708C13D-FC1C-4799-94F9-CC8A674DC131}"/>
                </a:ext>
              </a:extLst>
            </p:cNvPr>
            <p:cNvSpPr/>
            <p:nvPr/>
          </p:nvSpPr>
          <p:spPr>
            <a:xfrm>
              <a:off x="6041398" y="4602305"/>
              <a:ext cx="1924673" cy="1222167"/>
            </a:xfrm>
            <a:prstGeom prst="roundRect">
              <a:avLst>
                <a:gd name="adj" fmla="val 10000"/>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Freeform: Shape 29">
              <a:extLst>
                <a:ext uri="{FF2B5EF4-FFF2-40B4-BE49-F238E27FC236}">
                  <a16:creationId xmlns:a16="http://schemas.microsoft.com/office/drawing/2014/main" id="{9CE7AEF6-8303-4F50-903E-E251AC86D9D7}"/>
                </a:ext>
              </a:extLst>
            </p:cNvPr>
            <p:cNvSpPr/>
            <p:nvPr/>
          </p:nvSpPr>
          <p:spPr>
            <a:xfrm>
              <a:off x="6255251" y="4805465"/>
              <a:ext cx="1924673" cy="1222167"/>
            </a:xfrm>
            <a:custGeom>
              <a:avLst/>
              <a:gdLst>
                <a:gd name="connsiteX0" fmla="*/ 0 w 1924673"/>
                <a:gd name="connsiteY0" fmla="*/ 122217 h 1222167"/>
                <a:gd name="connsiteX1" fmla="*/ 122217 w 1924673"/>
                <a:gd name="connsiteY1" fmla="*/ 0 h 1222167"/>
                <a:gd name="connsiteX2" fmla="*/ 1802456 w 1924673"/>
                <a:gd name="connsiteY2" fmla="*/ 0 h 1222167"/>
                <a:gd name="connsiteX3" fmla="*/ 1924673 w 1924673"/>
                <a:gd name="connsiteY3" fmla="*/ 122217 h 1222167"/>
                <a:gd name="connsiteX4" fmla="*/ 1924673 w 1924673"/>
                <a:gd name="connsiteY4" fmla="*/ 1099950 h 1222167"/>
                <a:gd name="connsiteX5" fmla="*/ 1802456 w 1924673"/>
                <a:gd name="connsiteY5" fmla="*/ 1222167 h 1222167"/>
                <a:gd name="connsiteX6" fmla="*/ 122217 w 1924673"/>
                <a:gd name="connsiteY6" fmla="*/ 1222167 h 1222167"/>
                <a:gd name="connsiteX7" fmla="*/ 0 w 1924673"/>
                <a:gd name="connsiteY7" fmla="*/ 1099950 h 1222167"/>
                <a:gd name="connsiteX8" fmla="*/ 0 w 1924673"/>
                <a:gd name="connsiteY8" fmla="*/ 122217 h 122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4673" h="1222167">
                  <a:moveTo>
                    <a:pt x="0" y="122217"/>
                  </a:moveTo>
                  <a:cubicBezTo>
                    <a:pt x="0" y="54718"/>
                    <a:pt x="54718" y="0"/>
                    <a:pt x="122217" y="0"/>
                  </a:cubicBezTo>
                  <a:lnTo>
                    <a:pt x="1802456" y="0"/>
                  </a:lnTo>
                  <a:cubicBezTo>
                    <a:pt x="1869955" y="0"/>
                    <a:pt x="1924673" y="54718"/>
                    <a:pt x="1924673" y="122217"/>
                  </a:cubicBezTo>
                  <a:lnTo>
                    <a:pt x="1924673" y="1099950"/>
                  </a:lnTo>
                  <a:cubicBezTo>
                    <a:pt x="1924673" y="1167449"/>
                    <a:pt x="1869955" y="1222167"/>
                    <a:pt x="1802456" y="1222167"/>
                  </a:cubicBezTo>
                  <a:lnTo>
                    <a:pt x="122217" y="1222167"/>
                  </a:lnTo>
                  <a:cubicBezTo>
                    <a:pt x="54718" y="1222167"/>
                    <a:pt x="0" y="1167449"/>
                    <a:pt x="0" y="1099950"/>
                  </a:cubicBezTo>
                  <a:lnTo>
                    <a:pt x="0" y="1222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26" tIns="85326" rIns="85326" bIns="85326" numCol="1" spcCol="1270" anchor="ctr" anchorCtr="0">
              <a:normAutofit/>
            </a:bodyPr>
            <a:lstStyle/>
            <a:p>
              <a:pPr marL="0" lvl="0" indent="0" algn="ctr" defTabSz="577850">
                <a:lnSpc>
                  <a:spcPct val="90000"/>
                </a:lnSpc>
                <a:spcBef>
                  <a:spcPct val="0"/>
                </a:spcBef>
                <a:spcAft>
                  <a:spcPct val="35000"/>
                </a:spcAft>
                <a:buNone/>
              </a:pPr>
              <a:r>
                <a:rPr lang="en-IN" sz="1300">
                  <a:effectLst/>
                  <a:latin typeface="Times New Roman" panose="02020603050405020304" pitchFamily="18" charset="0"/>
                  <a:ea typeface="Calibri" panose="020F0502020204030204" pitchFamily="34" charset="0"/>
                </a:rPr>
                <a:t>Studying Lidar SLAM and their implementation</a:t>
              </a:r>
              <a:endParaRPr lang="en-US" sz="1300" kern="1200"/>
            </a:p>
          </p:txBody>
        </p:sp>
        <p:sp>
          <p:nvSpPr>
            <p:cNvPr id="31" name="Rectangle: Rounded Corners 30">
              <a:extLst>
                <a:ext uri="{FF2B5EF4-FFF2-40B4-BE49-F238E27FC236}">
                  <a16:creationId xmlns:a16="http://schemas.microsoft.com/office/drawing/2014/main" id="{E5659BA6-12EF-4068-887A-48E8A7C1CABF}"/>
                </a:ext>
              </a:extLst>
            </p:cNvPr>
            <p:cNvSpPr/>
            <p:nvPr/>
          </p:nvSpPr>
          <p:spPr>
            <a:xfrm>
              <a:off x="8393777" y="4602305"/>
              <a:ext cx="1924673" cy="1222167"/>
            </a:xfrm>
            <a:prstGeom prst="roundRect">
              <a:avLst>
                <a:gd name="adj" fmla="val 10000"/>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EC78B83B-C7ED-4877-A1F9-6EACC862032B}"/>
                </a:ext>
              </a:extLst>
            </p:cNvPr>
            <p:cNvSpPr/>
            <p:nvPr/>
          </p:nvSpPr>
          <p:spPr>
            <a:xfrm>
              <a:off x="8607630" y="4805465"/>
              <a:ext cx="1924673" cy="1222167"/>
            </a:xfrm>
            <a:custGeom>
              <a:avLst/>
              <a:gdLst>
                <a:gd name="connsiteX0" fmla="*/ 0 w 1924673"/>
                <a:gd name="connsiteY0" fmla="*/ 122217 h 1222167"/>
                <a:gd name="connsiteX1" fmla="*/ 122217 w 1924673"/>
                <a:gd name="connsiteY1" fmla="*/ 0 h 1222167"/>
                <a:gd name="connsiteX2" fmla="*/ 1802456 w 1924673"/>
                <a:gd name="connsiteY2" fmla="*/ 0 h 1222167"/>
                <a:gd name="connsiteX3" fmla="*/ 1924673 w 1924673"/>
                <a:gd name="connsiteY3" fmla="*/ 122217 h 1222167"/>
                <a:gd name="connsiteX4" fmla="*/ 1924673 w 1924673"/>
                <a:gd name="connsiteY4" fmla="*/ 1099950 h 1222167"/>
                <a:gd name="connsiteX5" fmla="*/ 1802456 w 1924673"/>
                <a:gd name="connsiteY5" fmla="*/ 1222167 h 1222167"/>
                <a:gd name="connsiteX6" fmla="*/ 122217 w 1924673"/>
                <a:gd name="connsiteY6" fmla="*/ 1222167 h 1222167"/>
                <a:gd name="connsiteX7" fmla="*/ 0 w 1924673"/>
                <a:gd name="connsiteY7" fmla="*/ 1099950 h 1222167"/>
                <a:gd name="connsiteX8" fmla="*/ 0 w 1924673"/>
                <a:gd name="connsiteY8" fmla="*/ 122217 h 122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4673" h="1222167">
                  <a:moveTo>
                    <a:pt x="0" y="122217"/>
                  </a:moveTo>
                  <a:cubicBezTo>
                    <a:pt x="0" y="54718"/>
                    <a:pt x="54718" y="0"/>
                    <a:pt x="122217" y="0"/>
                  </a:cubicBezTo>
                  <a:lnTo>
                    <a:pt x="1802456" y="0"/>
                  </a:lnTo>
                  <a:cubicBezTo>
                    <a:pt x="1869955" y="0"/>
                    <a:pt x="1924673" y="54718"/>
                    <a:pt x="1924673" y="122217"/>
                  </a:cubicBezTo>
                  <a:lnTo>
                    <a:pt x="1924673" y="1099950"/>
                  </a:lnTo>
                  <a:cubicBezTo>
                    <a:pt x="1924673" y="1167449"/>
                    <a:pt x="1869955" y="1222167"/>
                    <a:pt x="1802456" y="1222167"/>
                  </a:cubicBezTo>
                  <a:lnTo>
                    <a:pt x="122217" y="1222167"/>
                  </a:lnTo>
                  <a:cubicBezTo>
                    <a:pt x="54718" y="1222167"/>
                    <a:pt x="0" y="1167449"/>
                    <a:pt x="0" y="1099950"/>
                  </a:cubicBezTo>
                  <a:lnTo>
                    <a:pt x="0" y="1222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26" tIns="85326" rIns="85326" bIns="85326" numCol="1" spcCol="1270" anchor="ctr" anchorCtr="0">
              <a:normAutofit/>
            </a:bodyPr>
            <a:lstStyle/>
            <a:p>
              <a:pPr marL="0" lvl="0" indent="0" algn="ctr" defTabSz="577850">
                <a:lnSpc>
                  <a:spcPct val="90000"/>
                </a:lnSpc>
                <a:spcBef>
                  <a:spcPct val="0"/>
                </a:spcBef>
                <a:spcAft>
                  <a:spcPct val="35000"/>
                </a:spcAft>
                <a:buNone/>
              </a:pPr>
              <a:r>
                <a:rPr lang="en-IN" sz="1300">
                  <a:effectLst/>
                  <a:latin typeface="Times New Roman" panose="02020603050405020304" pitchFamily="18" charset="0"/>
                  <a:ea typeface="Calibri" panose="020F0502020204030204" pitchFamily="34" charset="0"/>
                </a:rPr>
                <a:t>Testing our final code with multiple 3D environments </a:t>
              </a:r>
              <a:endParaRPr lang="en-US" sz="1300" kern="1200"/>
            </a:p>
          </p:txBody>
        </p:sp>
        <p:sp>
          <p:nvSpPr>
            <p:cNvPr id="33" name="Rectangle: Rounded Corners 32">
              <a:extLst>
                <a:ext uri="{FF2B5EF4-FFF2-40B4-BE49-F238E27FC236}">
                  <a16:creationId xmlns:a16="http://schemas.microsoft.com/office/drawing/2014/main" id="{FC064478-7C1A-47F2-ADBC-3EF2C632BFAD}"/>
                </a:ext>
              </a:extLst>
            </p:cNvPr>
            <p:cNvSpPr/>
            <p:nvPr/>
          </p:nvSpPr>
          <p:spPr>
            <a:xfrm>
              <a:off x="3675292" y="4580698"/>
              <a:ext cx="1924673" cy="1222167"/>
            </a:xfrm>
            <a:prstGeom prst="roundRect">
              <a:avLst>
                <a:gd name="adj" fmla="val 10000"/>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A051C233-9AC7-40BA-9BCA-D69529E05420}"/>
                </a:ext>
              </a:extLst>
            </p:cNvPr>
            <p:cNvSpPr/>
            <p:nvPr/>
          </p:nvSpPr>
          <p:spPr>
            <a:xfrm>
              <a:off x="3889145" y="4783858"/>
              <a:ext cx="1924673" cy="1222167"/>
            </a:xfrm>
            <a:custGeom>
              <a:avLst/>
              <a:gdLst>
                <a:gd name="connsiteX0" fmla="*/ 0 w 1924673"/>
                <a:gd name="connsiteY0" fmla="*/ 122217 h 1222167"/>
                <a:gd name="connsiteX1" fmla="*/ 122217 w 1924673"/>
                <a:gd name="connsiteY1" fmla="*/ 0 h 1222167"/>
                <a:gd name="connsiteX2" fmla="*/ 1802456 w 1924673"/>
                <a:gd name="connsiteY2" fmla="*/ 0 h 1222167"/>
                <a:gd name="connsiteX3" fmla="*/ 1924673 w 1924673"/>
                <a:gd name="connsiteY3" fmla="*/ 122217 h 1222167"/>
                <a:gd name="connsiteX4" fmla="*/ 1924673 w 1924673"/>
                <a:gd name="connsiteY4" fmla="*/ 1099950 h 1222167"/>
                <a:gd name="connsiteX5" fmla="*/ 1802456 w 1924673"/>
                <a:gd name="connsiteY5" fmla="*/ 1222167 h 1222167"/>
                <a:gd name="connsiteX6" fmla="*/ 122217 w 1924673"/>
                <a:gd name="connsiteY6" fmla="*/ 1222167 h 1222167"/>
                <a:gd name="connsiteX7" fmla="*/ 0 w 1924673"/>
                <a:gd name="connsiteY7" fmla="*/ 1099950 h 1222167"/>
                <a:gd name="connsiteX8" fmla="*/ 0 w 1924673"/>
                <a:gd name="connsiteY8" fmla="*/ 122217 h 122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4673" h="1222167">
                  <a:moveTo>
                    <a:pt x="0" y="122217"/>
                  </a:moveTo>
                  <a:cubicBezTo>
                    <a:pt x="0" y="54718"/>
                    <a:pt x="54718" y="0"/>
                    <a:pt x="122217" y="0"/>
                  </a:cubicBezTo>
                  <a:lnTo>
                    <a:pt x="1802456" y="0"/>
                  </a:lnTo>
                  <a:cubicBezTo>
                    <a:pt x="1869955" y="0"/>
                    <a:pt x="1924673" y="54718"/>
                    <a:pt x="1924673" y="122217"/>
                  </a:cubicBezTo>
                  <a:lnTo>
                    <a:pt x="1924673" y="1099950"/>
                  </a:lnTo>
                  <a:cubicBezTo>
                    <a:pt x="1924673" y="1167449"/>
                    <a:pt x="1869955" y="1222167"/>
                    <a:pt x="1802456" y="1222167"/>
                  </a:cubicBezTo>
                  <a:lnTo>
                    <a:pt x="122217" y="1222167"/>
                  </a:lnTo>
                  <a:cubicBezTo>
                    <a:pt x="54718" y="1222167"/>
                    <a:pt x="0" y="1167449"/>
                    <a:pt x="0" y="1099950"/>
                  </a:cubicBezTo>
                  <a:lnTo>
                    <a:pt x="0" y="1222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26" tIns="85326" rIns="85326" bIns="85326" numCol="1" spcCol="1270" anchor="ctr" anchorCtr="0">
              <a:normAutofit/>
            </a:bodyPr>
            <a:lstStyle/>
            <a:p>
              <a:pPr marL="0" lvl="0" indent="0" algn="ctr" defTabSz="577850">
                <a:lnSpc>
                  <a:spcPct val="90000"/>
                </a:lnSpc>
                <a:spcBef>
                  <a:spcPct val="0"/>
                </a:spcBef>
                <a:spcAft>
                  <a:spcPct val="35000"/>
                </a:spcAft>
                <a:buNone/>
              </a:pPr>
              <a:r>
                <a:rPr lang="en-IN" sz="1300">
                  <a:effectLst/>
                  <a:latin typeface="Times New Roman" panose="02020603050405020304" pitchFamily="18" charset="0"/>
                  <a:ea typeface="Calibri" panose="020F0502020204030204" pitchFamily="34" charset="0"/>
                </a:rPr>
                <a:t>Setting up AirSim Environment and collecting Data</a:t>
              </a:r>
              <a:endParaRPr lang="en-US" sz="1300" kern="1200"/>
            </a:p>
          </p:txBody>
        </p:sp>
        <p:sp>
          <p:nvSpPr>
            <p:cNvPr id="35" name="Rectangle: Rounded Corners 34">
              <a:extLst>
                <a:ext uri="{FF2B5EF4-FFF2-40B4-BE49-F238E27FC236}">
                  <a16:creationId xmlns:a16="http://schemas.microsoft.com/office/drawing/2014/main" id="{26C51B8A-5C10-45A0-8F1D-E22AA937C6B2}"/>
                </a:ext>
              </a:extLst>
            </p:cNvPr>
            <p:cNvSpPr/>
            <p:nvPr/>
          </p:nvSpPr>
          <p:spPr>
            <a:xfrm>
              <a:off x="10746156" y="4603183"/>
              <a:ext cx="1924673" cy="1222167"/>
            </a:xfrm>
            <a:prstGeom prst="roundRect">
              <a:avLst>
                <a:gd name="adj" fmla="val 10000"/>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Freeform: Shape 35">
              <a:extLst>
                <a:ext uri="{FF2B5EF4-FFF2-40B4-BE49-F238E27FC236}">
                  <a16:creationId xmlns:a16="http://schemas.microsoft.com/office/drawing/2014/main" id="{73B1F6A9-37A4-4660-9F12-97368AAFC63C}"/>
                </a:ext>
              </a:extLst>
            </p:cNvPr>
            <p:cNvSpPr/>
            <p:nvPr/>
          </p:nvSpPr>
          <p:spPr>
            <a:xfrm>
              <a:off x="10960009" y="4806343"/>
              <a:ext cx="1924673" cy="1222167"/>
            </a:xfrm>
            <a:custGeom>
              <a:avLst/>
              <a:gdLst>
                <a:gd name="connsiteX0" fmla="*/ 0 w 1924673"/>
                <a:gd name="connsiteY0" fmla="*/ 122217 h 1222167"/>
                <a:gd name="connsiteX1" fmla="*/ 122217 w 1924673"/>
                <a:gd name="connsiteY1" fmla="*/ 0 h 1222167"/>
                <a:gd name="connsiteX2" fmla="*/ 1802456 w 1924673"/>
                <a:gd name="connsiteY2" fmla="*/ 0 h 1222167"/>
                <a:gd name="connsiteX3" fmla="*/ 1924673 w 1924673"/>
                <a:gd name="connsiteY3" fmla="*/ 122217 h 1222167"/>
                <a:gd name="connsiteX4" fmla="*/ 1924673 w 1924673"/>
                <a:gd name="connsiteY4" fmla="*/ 1099950 h 1222167"/>
                <a:gd name="connsiteX5" fmla="*/ 1802456 w 1924673"/>
                <a:gd name="connsiteY5" fmla="*/ 1222167 h 1222167"/>
                <a:gd name="connsiteX6" fmla="*/ 122217 w 1924673"/>
                <a:gd name="connsiteY6" fmla="*/ 1222167 h 1222167"/>
                <a:gd name="connsiteX7" fmla="*/ 0 w 1924673"/>
                <a:gd name="connsiteY7" fmla="*/ 1099950 h 1222167"/>
                <a:gd name="connsiteX8" fmla="*/ 0 w 1924673"/>
                <a:gd name="connsiteY8" fmla="*/ 122217 h 122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4673" h="1222167">
                  <a:moveTo>
                    <a:pt x="0" y="122217"/>
                  </a:moveTo>
                  <a:cubicBezTo>
                    <a:pt x="0" y="54718"/>
                    <a:pt x="54718" y="0"/>
                    <a:pt x="122217" y="0"/>
                  </a:cubicBezTo>
                  <a:lnTo>
                    <a:pt x="1802456" y="0"/>
                  </a:lnTo>
                  <a:cubicBezTo>
                    <a:pt x="1869955" y="0"/>
                    <a:pt x="1924673" y="54718"/>
                    <a:pt x="1924673" y="122217"/>
                  </a:cubicBezTo>
                  <a:lnTo>
                    <a:pt x="1924673" y="1099950"/>
                  </a:lnTo>
                  <a:cubicBezTo>
                    <a:pt x="1924673" y="1167449"/>
                    <a:pt x="1869955" y="1222167"/>
                    <a:pt x="1802456" y="1222167"/>
                  </a:cubicBezTo>
                  <a:lnTo>
                    <a:pt x="122217" y="1222167"/>
                  </a:lnTo>
                  <a:cubicBezTo>
                    <a:pt x="54718" y="1222167"/>
                    <a:pt x="0" y="1167449"/>
                    <a:pt x="0" y="1099950"/>
                  </a:cubicBezTo>
                  <a:lnTo>
                    <a:pt x="0" y="1222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26" tIns="85326" rIns="85326" bIns="85326" numCol="1" spcCol="1270" anchor="ctr" anchorCtr="0">
              <a:normAutofit/>
            </a:bodyPr>
            <a:lstStyle/>
            <a:p>
              <a:pPr marL="0" lvl="0" indent="0" algn="ctr" defTabSz="577850">
                <a:lnSpc>
                  <a:spcPct val="90000"/>
                </a:lnSpc>
                <a:spcBef>
                  <a:spcPct val="0"/>
                </a:spcBef>
                <a:spcAft>
                  <a:spcPct val="35000"/>
                </a:spcAft>
                <a:buNone/>
              </a:pPr>
              <a:r>
                <a:rPr lang="en-IN" sz="1400" dirty="0">
                  <a:effectLst/>
                  <a:latin typeface="Times New Roman" panose="02020603050405020304" pitchFamily="18" charset="0"/>
                  <a:ea typeface="Calibri" panose="020F0502020204030204" pitchFamily="34" charset="0"/>
                </a:rPr>
                <a:t>Report Making </a:t>
              </a:r>
              <a:endParaRPr lang="en-US" sz="1400" kern="1200" dirty="0"/>
            </a:p>
          </p:txBody>
        </p:sp>
      </p:grpSp>
    </p:spTree>
    <p:extLst>
      <p:ext uri="{BB962C8B-B14F-4D97-AF65-F5344CB8AC3E}">
        <p14:creationId xmlns:p14="http://schemas.microsoft.com/office/powerpoint/2010/main" val="655636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n object&#10;&#10;Description automatically generated">
            <a:extLst>
              <a:ext uri="{FF2B5EF4-FFF2-40B4-BE49-F238E27FC236}">
                <a16:creationId xmlns:a16="http://schemas.microsoft.com/office/drawing/2014/main" id="{4ADB9098-7B95-4635-A8D3-2739FEA2B483}"/>
              </a:ext>
            </a:extLst>
          </p:cNvPr>
          <p:cNvPicPr>
            <a:picLocks noChangeAspect="1"/>
          </p:cNvPicPr>
          <p:nvPr/>
        </p:nvPicPr>
        <p:blipFill rotWithShape="1">
          <a:blip r:embed="rId3"/>
          <a:srcRect l="8981" r="2" b="2"/>
          <a:stretch/>
        </p:blipFill>
        <p:spPr>
          <a:xfrm>
            <a:off x="4476307" y="595421"/>
            <a:ext cx="7715693" cy="5658438"/>
          </a:xfrm>
          <a:prstGeom prst="rect">
            <a:avLst/>
          </a:prstGeom>
        </p:spPr>
      </p:pic>
      <p:pic>
        <p:nvPicPr>
          <p:cNvPr id="29" name="Picture 28">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sp>
        <p:nvSpPr>
          <p:cNvPr id="2" name="TextBox 1">
            <a:extLst>
              <a:ext uri="{FF2B5EF4-FFF2-40B4-BE49-F238E27FC236}">
                <a16:creationId xmlns:a16="http://schemas.microsoft.com/office/drawing/2014/main" id="{63F3779B-7562-46F2-945B-A4333FE3875B}"/>
              </a:ext>
            </a:extLst>
          </p:cNvPr>
          <p:cNvSpPr txBox="1"/>
          <p:nvPr/>
        </p:nvSpPr>
        <p:spPr>
          <a:xfrm>
            <a:off x="0" y="2465799"/>
            <a:ext cx="5804660" cy="2383844"/>
          </a:xfrm>
          <a:prstGeom prst="rect">
            <a:avLst/>
          </a:prstGeom>
        </p:spPr>
        <p:txBody>
          <a:bodyPr vert="horz" lIns="91440" tIns="45720" rIns="91440" bIns="45720" rtlCol="0" anchor="t">
            <a:noAutofit/>
          </a:bodyPr>
          <a:lstStyle/>
          <a:p>
            <a:pPr algn="ctr" defTabSz="914400">
              <a:lnSpc>
                <a:spcPct val="90000"/>
              </a:lnSpc>
              <a:spcBef>
                <a:spcPct val="0"/>
              </a:spcBef>
              <a:spcAft>
                <a:spcPts val="600"/>
              </a:spcAft>
            </a:pPr>
            <a:r>
              <a:rPr lang="en-US" sz="7200" dirty="0">
                <a:solidFill>
                  <a:srgbClr val="000000"/>
                </a:solidFill>
                <a:latin typeface="+mj-lt"/>
                <a:ea typeface="+mj-ea"/>
                <a:cs typeface="+mj-cs"/>
              </a:rPr>
              <a:t>Thank You</a:t>
            </a:r>
          </a:p>
        </p:txBody>
      </p:sp>
    </p:spTree>
    <p:extLst>
      <p:ext uri="{BB962C8B-B14F-4D97-AF65-F5344CB8AC3E}">
        <p14:creationId xmlns:p14="http://schemas.microsoft.com/office/powerpoint/2010/main" val="1312951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6A5EB-ECD4-412F-93B3-E3363BF1DCC9}"/>
              </a:ext>
            </a:extLst>
          </p:cNvPr>
          <p:cNvSpPr>
            <a:spLocks noGrp="1"/>
          </p:cNvSpPr>
          <p:nvPr>
            <p:ph type="title"/>
          </p:nvPr>
        </p:nvSpPr>
        <p:spPr>
          <a:xfrm>
            <a:off x="838200" y="585216"/>
            <a:ext cx="10515600" cy="1325563"/>
          </a:xfrm>
        </p:spPr>
        <p:txBody>
          <a:bodyPr>
            <a:normAutofit/>
          </a:bodyPr>
          <a:lstStyle/>
          <a:p>
            <a:r>
              <a:rPr lang="en-US">
                <a:solidFill>
                  <a:schemeClr val="bg1"/>
                </a:solidFill>
              </a:rPr>
              <a:t>Introduction</a:t>
            </a:r>
            <a:endParaRPr lang="en-IN">
              <a:solidFill>
                <a:schemeClr val="bg1"/>
              </a:solidFill>
            </a:endParaRPr>
          </a:p>
        </p:txBody>
      </p:sp>
      <p:pic>
        <p:nvPicPr>
          <p:cNvPr id="9" name="Picture 8">
            <a:extLst>
              <a:ext uri="{FF2B5EF4-FFF2-40B4-BE49-F238E27FC236}">
                <a16:creationId xmlns:a16="http://schemas.microsoft.com/office/drawing/2014/main" id="{FFE8E05B-BD3A-41CE-B10A-917E29F7C8C4}"/>
              </a:ext>
            </a:extLst>
          </p:cNvPr>
          <p:cNvPicPr>
            <a:picLocks noChangeAspect="1"/>
          </p:cNvPicPr>
          <p:nvPr/>
        </p:nvPicPr>
        <p:blipFill rotWithShape="1">
          <a:blip r:embed="rId2"/>
          <a:srcRect l="2458" r="-2" b="-2"/>
          <a:stretch/>
        </p:blipFill>
        <p:spPr>
          <a:xfrm>
            <a:off x="841248" y="2516777"/>
            <a:ext cx="6236208" cy="3660185"/>
          </a:xfrm>
          <a:prstGeom prst="rect">
            <a:avLst/>
          </a:prstGeom>
        </p:spPr>
      </p:pic>
      <p:sp>
        <p:nvSpPr>
          <p:cNvPr id="51" name="Content Placeholder 2">
            <a:extLst>
              <a:ext uri="{FF2B5EF4-FFF2-40B4-BE49-F238E27FC236}">
                <a16:creationId xmlns:a16="http://schemas.microsoft.com/office/drawing/2014/main" id="{6307F8EB-1B15-47CA-BA6B-D576D85D18EE}"/>
              </a:ext>
            </a:extLst>
          </p:cNvPr>
          <p:cNvSpPr>
            <a:spLocks noGrp="1"/>
          </p:cNvSpPr>
          <p:nvPr>
            <p:ph idx="1"/>
          </p:nvPr>
        </p:nvSpPr>
        <p:spPr>
          <a:xfrm>
            <a:off x="7546848" y="2516777"/>
            <a:ext cx="3803904" cy="3660185"/>
          </a:xfrm>
        </p:spPr>
        <p:txBody>
          <a:bodyPr anchor="ctr">
            <a:normAutofit/>
          </a:bodyPr>
          <a:lstStyle/>
          <a:p>
            <a:r>
              <a:rPr lang="en-US" sz="1700"/>
              <a:t>Future of Mobility and most robot operations is Autonomous</a:t>
            </a:r>
          </a:p>
          <a:p>
            <a:r>
              <a:rPr lang="en-IN" sz="1700"/>
              <a:t>Awareness of its environment is crucial for attaining Autonomy</a:t>
            </a:r>
          </a:p>
          <a:p>
            <a:r>
              <a:rPr lang="en-IN" sz="1700"/>
              <a:t>We have various sensors and SLAM techniques for creating awareness to the robot</a:t>
            </a:r>
          </a:p>
          <a:p>
            <a:r>
              <a:rPr lang="en-IN" sz="1700"/>
              <a:t>Experimenting with different sensors and in different environments in real life is both costly and time consuming</a:t>
            </a:r>
          </a:p>
          <a:p>
            <a:r>
              <a:rPr lang="en-IN" sz="1700"/>
              <a:t>Realistic Computer Simulators like AirSim helps us with the test and develop different SLAM algorithms</a:t>
            </a:r>
          </a:p>
          <a:p>
            <a:pPr marL="0" indent="0">
              <a:buNone/>
            </a:pPr>
            <a:endParaRPr lang="en-IN" sz="1700"/>
          </a:p>
        </p:txBody>
      </p:sp>
    </p:spTree>
    <p:extLst>
      <p:ext uri="{BB962C8B-B14F-4D97-AF65-F5344CB8AC3E}">
        <p14:creationId xmlns:p14="http://schemas.microsoft.com/office/powerpoint/2010/main" val="286736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BCA0-6539-4B3B-80D6-8CFC0BBF4245}"/>
              </a:ext>
            </a:extLst>
          </p:cNvPr>
          <p:cNvSpPr>
            <a:spLocks noGrp="1"/>
          </p:cNvSpPr>
          <p:nvPr>
            <p:ph type="title"/>
          </p:nvPr>
        </p:nvSpPr>
        <p:spPr/>
        <p:txBody>
          <a:bodyPr>
            <a:normAutofit/>
          </a:bodyPr>
          <a:lstStyle/>
          <a:p>
            <a:r>
              <a:rPr lang="en-IN" sz="2800" b="1" dirty="0">
                <a:latin typeface="+mn-lt"/>
              </a:rPr>
              <a:t>LITERATURE SURVEY _ Simulation Environments</a:t>
            </a:r>
          </a:p>
        </p:txBody>
      </p:sp>
      <p:pic>
        <p:nvPicPr>
          <p:cNvPr id="2050" name="Picture 2" descr="Microsoft AirSim: this simulator lets you crash autonomous cars | WIRED UK">
            <a:extLst>
              <a:ext uri="{FF2B5EF4-FFF2-40B4-BE49-F238E27FC236}">
                <a16:creationId xmlns:a16="http://schemas.microsoft.com/office/drawing/2014/main" id="{42E8EB3C-34E7-4D6A-99D9-46857BAD2DD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34603" y="1889567"/>
            <a:ext cx="5473539" cy="30788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vros · GitHub Topics · GitHub">
            <a:extLst>
              <a:ext uri="{FF2B5EF4-FFF2-40B4-BE49-F238E27FC236}">
                <a16:creationId xmlns:a16="http://schemas.microsoft.com/office/drawing/2014/main" id="{CCDF26AF-B34E-423C-B1E5-7AEE9376743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93826" y="1889567"/>
            <a:ext cx="3197174" cy="30788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7209C0-B192-4FFE-8EA3-54BC6F796759}"/>
              </a:ext>
            </a:extLst>
          </p:cNvPr>
          <p:cNvSpPr txBox="1"/>
          <p:nvPr/>
        </p:nvSpPr>
        <p:spPr>
          <a:xfrm>
            <a:off x="1215025" y="4968433"/>
            <a:ext cx="2754775" cy="369332"/>
          </a:xfrm>
          <a:prstGeom prst="rect">
            <a:avLst/>
          </a:prstGeom>
          <a:noFill/>
        </p:spPr>
        <p:txBody>
          <a:bodyPr wrap="square" rtlCol="0">
            <a:spAutoFit/>
          </a:bodyPr>
          <a:lstStyle/>
          <a:p>
            <a:pPr algn="ctr"/>
            <a:r>
              <a:rPr lang="en-IN" dirty="0"/>
              <a:t>ROS| Gazebo Simulator</a:t>
            </a:r>
          </a:p>
        </p:txBody>
      </p:sp>
      <p:sp>
        <p:nvSpPr>
          <p:cNvPr id="7" name="TextBox 6">
            <a:extLst>
              <a:ext uri="{FF2B5EF4-FFF2-40B4-BE49-F238E27FC236}">
                <a16:creationId xmlns:a16="http://schemas.microsoft.com/office/drawing/2014/main" id="{339DCDD7-47A7-46F0-9E8C-4A8B7D7E153C}"/>
              </a:ext>
            </a:extLst>
          </p:cNvPr>
          <p:cNvSpPr txBox="1"/>
          <p:nvPr/>
        </p:nvSpPr>
        <p:spPr>
          <a:xfrm>
            <a:off x="7193984" y="4982646"/>
            <a:ext cx="2754775" cy="369332"/>
          </a:xfrm>
          <a:prstGeom prst="rect">
            <a:avLst/>
          </a:prstGeom>
          <a:noFill/>
        </p:spPr>
        <p:txBody>
          <a:bodyPr wrap="square" rtlCol="0">
            <a:spAutoFit/>
          </a:bodyPr>
          <a:lstStyle/>
          <a:p>
            <a:pPr algn="ctr"/>
            <a:r>
              <a:rPr lang="en-IN" dirty="0"/>
              <a:t>Unreal Engine | AirSim</a:t>
            </a:r>
          </a:p>
        </p:txBody>
      </p:sp>
    </p:spTree>
    <p:extLst>
      <p:ext uri="{BB962C8B-B14F-4D97-AF65-F5344CB8AC3E}">
        <p14:creationId xmlns:p14="http://schemas.microsoft.com/office/powerpoint/2010/main" val="394471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34ED1D-7459-46B0-B1D0-D1180A28B899}"/>
              </a:ext>
            </a:extLst>
          </p:cNvPr>
          <p:cNvSpPr>
            <a:spLocks noGrp="1"/>
          </p:cNvSpPr>
          <p:nvPr>
            <p:ph type="title"/>
          </p:nvPr>
        </p:nvSpPr>
        <p:spPr>
          <a:xfrm>
            <a:off x="201897" y="398547"/>
            <a:ext cx="6387102" cy="1325563"/>
          </a:xfrm>
        </p:spPr>
        <p:txBody>
          <a:bodyPr vert="horz" lIns="91440" tIns="45720" rIns="91440" bIns="45720" rtlCol="0" anchor="ctr">
            <a:normAutofit/>
          </a:bodyPr>
          <a:lstStyle/>
          <a:p>
            <a:r>
              <a:rPr lang="en-US" b="1" dirty="0"/>
              <a:t>LITERATURE SURVEY Sensors </a:t>
            </a:r>
          </a:p>
        </p:txBody>
      </p:sp>
      <p:sp>
        <p:nvSpPr>
          <p:cNvPr id="10" name="TextBox 9">
            <a:extLst>
              <a:ext uri="{FF2B5EF4-FFF2-40B4-BE49-F238E27FC236}">
                <a16:creationId xmlns:a16="http://schemas.microsoft.com/office/drawing/2014/main" id="{D5BA088B-4D31-44E1-8A8C-BD719D99530F}"/>
              </a:ext>
            </a:extLst>
          </p:cNvPr>
          <p:cNvSpPr txBox="1"/>
          <p:nvPr/>
        </p:nvSpPr>
        <p:spPr>
          <a:xfrm>
            <a:off x="206342" y="2491299"/>
            <a:ext cx="7318763" cy="3968153"/>
          </a:xfrm>
          <a:prstGeom prst="rect">
            <a:avLst/>
          </a:prstGeom>
        </p:spPr>
        <p:txBody>
          <a:bodyPr vert="horz" lIns="91440" tIns="45720" rIns="91440" bIns="45720" rtlCol="0" anchor="t">
            <a:normAutofit/>
          </a:bodyPr>
          <a:lstStyle/>
          <a:p>
            <a:pPr marL="57150" defTabSz="914400">
              <a:lnSpc>
                <a:spcPct val="90000"/>
              </a:lnSpc>
              <a:spcAft>
                <a:spcPts val="600"/>
              </a:spcAft>
            </a:pPr>
            <a:r>
              <a:rPr lang="en-US" sz="2000" dirty="0"/>
              <a:t>Both Vision and Lidar based sensors are absolute sensors unlike sensors like IMUs which give only Relative measurements</a:t>
            </a:r>
          </a:p>
          <a:p>
            <a:pPr marL="57150" defTabSz="914400">
              <a:lnSpc>
                <a:spcPct val="90000"/>
              </a:lnSpc>
              <a:spcAft>
                <a:spcPts val="600"/>
              </a:spcAft>
            </a:pPr>
            <a:endParaRPr lang="en-US" sz="2000" dirty="0"/>
          </a:p>
          <a:p>
            <a:pPr marL="57150" defTabSz="914400">
              <a:lnSpc>
                <a:spcPct val="90000"/>
              </a:lnSpc>
              <a:spcAft>
                <a:spcPts val="600"/>
              </a:spcAft>
            </a:pPr>
            <a:r>
              <a:rPr lang="en-US" sz="2000" dirty="0"/>
              <a:t>Vision Sensors are cheaper than LIDAR sensors</a:t>
            </a:r>
          </a:p>
          <a:p>
            <a:pPr marL="57150" defTabSz="914400">
              <a:lnSpc>
                <a:spcPct val="90000"/>
              </a:lnSpc>
              <a:spcAft>
                <a:spcPts val="600"/>
              </a:spcAft>
            </a:pPr>
            <a:endParaRPr lang="en-US" sz="2000" dirty="0"/>
          </a:p>
          <a:p>
            <a:pPr marL="57150" defTabSz="914400">
              <a:lnSpc>
                <a:spcPct val="90000"/>
              </a:lnSpc>
              <a:spcAft>
                <a:spcPts val="600"/>
              </a:spcAft>
            </a:pPr>
            <a:r>
              <a:rPr lang="en-US" sz="2000" dirty="0"/>
              <a:t>In simulations, we can use any sensor just by importing its model except we have Computational costs to manage</a:t>
            </a:r>
          </a:p>
          <a:p>
            <a:pPr marL="57150" defTabSz="914400">
              <a:lnSpc>
                <a:spcPct val="90000"/>
              </a:lnSpc>
              <a:spcAft>
                <a:spcPts val="600"/>
              </a:spcAft>
            </a:pPr>
            <a:endParaRPr lang="en-US" sz="2000" dirty="0"/>
          </a:p>
          <a:p>
            <a:pPr marL="57150" defTabSz="914400">
              <a:lnSpc>
                <a:spcPct val="90000"/>
              </a:lnSpc>
              <a:spcAft>
                <a:spcPts val="600"/>
              </a:spcAft>
            </a:pPr>
            <a:r>
              <a:rPr lang="en-US" sz="2000" dirty="0"/>
              <a:t>We are using LIDAR based sensors considering the low computational power requirements compared to Vision sensors</a:t>
            </a:r>
          </a:p>
        </p:txBody>
      </p:sp>
      <p:sp>
        <p:nvSpPr>
          <p:cNvPr id="135" name="Freeform: Shape 134">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83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3D lidar sensor RS LiDAR 16 RoboSense 16 beam miniature LiDAR autonomous  driving robots environment perception and UAV mapping|Smart Remote Control|  - AliExpress">
            <a:extLst>
              <a:ext uri="{FF2B5EF4-FFF2-40B4-BE49-F238E27FC236}">
                <a16:creationId xmlns:a16="http://schemas.microsoft.com/office/drawing/2014/main" id="{52723C15-3BF3-41B0-BD53-C23BA973B5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62500" y="197802"/>
            <a:ext cx="2393391" cy="2674180"/>
          </a:xfrm>
          <a:prstGeom prst="rect">
            <a:avLst/>
          </a:prstGeom>
          <a:noFill/>
          <a:extLst>
            <a:ext uri="{909E8E84-426E-40DD-AFC4-6F175D3DCCD1}">
              <a14:hiddenFill xmlns:a14="http://schemas.microsoft.com/office/drawing/2010/main">
                <a:solidFill>
                  <a:srgbClr val="FFFFFF"/>
                </a:solidFill>
              </a14:hiddenFill>
            </a:ext>
          </a:extLst>
        </p:spPr>
      </p:pic>
      <p:sp>
        <p:nvSpPr>
          <p:cNvPr id="139" name="Freeform: Shape 138">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8827"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6D23C9E7-D5E3-4FEE-BD00-DCF34CEA7315}"/>
              </a:ext>
            </a:extLst>
          </p:cNvPr>
          <p:cNvPicPr>
            <a:picLocks noChangeAspect="1"/>
          </p:cNvPicPr>
          <p:nvPr/>
        </p:nvPicPr>
        <p:blipFill>
          <a:blip r:embed="rId3"/>
          <a:stretch>
            <a:fillRect/>
          </a:stretch>
        </p:blipFill>
        <p:spPr>
          <a:xfrm>
            <a:off x="9489192" y="5388025"/>
            <a:ext cx="2394408" cy="754238"/>
          </a:xfrm>
          <a:prstGeom prst="rect">
            <a:avLst/>
          </a:prstGeom>
        </p:spPr>
      </p:pic>
    </p:spTree>
    <p:extLst>
      <p:ext uri="{BB962C8B-B14F-4D97-AF65-F5344CB8AC3E}">
        <p14:creationId xmlns:p14="http://schemas.microsoft.com/office/powerpoint/2010/main" val="10746357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272CB1B-63A5-40E8-81DC-175D95A61920}"/>
              </a:ext>
            </a:extLst>
          </p:cNvPr>
          <p:cNvSpPr txBox="1"/>
          <p:nvPr/>
        </p:nvSpPr>
        <p:spPr>
          <a:xfrm>
            <a:off x="294685" y="-19780"/>
            <a:ext cx="5314536"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dirty="0">
                <a:solidFill>
                  <a:schemeClr val="tx1"/>
                </a:solidFill>
                <a:latin typeface="+mj-lt"/>
                <a:ea typeface="+mj-ea"/>
                <a:cs typeface="+mj-cs"/>
              </a:rPr>
              <a:t>Project Objectives</a:t>
            </a:r>
          </a:p>
        </p:txBody>
      </p:sp>
      <p:sp>
        <p:nvSpPr>
          <p:cNvPr id="9" name="TextBox 8">
            <a:extLst>
              <a:ext uri="{FF2B5EF4-FFF2-40B4-BE49-F238E27FC236}">
                <a16:creationId xmlns:a16="http://schemas.microsoft.com/office/drawing/2014/main" id="{2D3AA90C-B8D4-489B-901E-E8E63C9E7EED}"/>
              </a:ext>
            </a:extLst>
          </p:cNvPr>
          <p:cNvSpPr txBox="1"/>
          <p:nvPr/>
        </p:nvSpPr>
        <p:spPr>
          <a:xfrm>
            <a:off x="148775" y="1642752"/>
            <a:ext cx="6090213" cy="5001116"/>
          </a:xfrm>
          <a:prstGeom prst="rect">
            <a:avLst/>
          </a:prstGeom>
        </p:spPr>
        <p:txBody>
          <a:bodyPr vert="horz" lIns="91440" tIns="45720" rIns="91440" bIns="45720" rtlCol="0" anchor="t">
            <a:noAutofit/>
          </a:bodyPr>
          <a:lstStyle/>
          <a:p>
            <a:pPr marL="342900" indent="-228600" defTabSz="914400">
              <a:lnSpc>
                <a:spcPct val="90000"/>
              </a:lnSpc>
              <a:spcAft>
                <a:spcPts val="600"/>
              </a:spcAft>
              <a:buFont typeface="Arial" panose="020B0604020202020204" pitchFamily="34" charset="0"/>
              <a:buChar char="•"/>
            </a:pPr>
            <a:r>
              <a:rPr lang="en-US" dirty="0"/>
              <a:t>Create a 3D rendering environment that emulates scene reality and physics with proper API control access to the objects in the simulation from external Python codes.</a:t>
            </a:r>
          </a:p>
          <a:p>
            <a:pPr marL="342900" indent="-228600" defTabSz="914400">
              <a:lnSpc>
                <a:spcPct val="90000"/>
              </a:lnSpc>
              <a:spcAft>
                <a:spcPts val="600"/>
              </a:spcAft>
              <a:buFont typeface="Arial" panose="020B0604020202020204" pitchFamily="34" charset="0"/>
              <a:buChar char="•"/>
            </a:pPr>
            <a:endParaRPr lang="en-US" dirty="0"/>
          </a:p>
          <a:p>
            <a:pPr marL="342900" indent="-228600" defTabSz="914400">
              <a:lnSpc>
                <a:spcPct val="90000"/>
              </a:lnSpc>
              <a:spcAft>
                <a:spcPts val="600"/>
              </a:spcAft>
              <a:buFont typeface="Arial" panose="020B0604020202020204" pitchFamily="34" charset="0"/>
              <a:buChar char="•"/>
            </a:pPr>
            <a:r>
              <a:rPr lang="en-US" dirty="0"/>
              <a:t>Creating an external mapping environment for plotting the point cloud data collected from the simulation </a:t>
            </a:r>
          </a:p>
          <a:p>
            <a:pPr marL="342900" indent="-228600" defTabSz="914400">
              <a:lnSpc>
                <a:spcPct val="90000"/>
              </a:lnSpc>
              <a:spcAft>
                <a:spcPts val="600"/>
              </a:spcAft>
              <a:buFont typeface="Arial" panose="020B0604020202020204" pitchFamily="34" charset="0"/>
              <a:buChar char="•"/>
            </a:pPr>
            <a:endParaRPr lang="en-US" dirty="0"/>
          </a:p>
          <a:p>
            <a:pPr marL="342900" indent="-228600" defTabSz="914400">
              <a:lnSpc>
                <a:spcPct val="90000"/>
              </a:lnSpc>
              <a:spcAft>
                <a:spcPts val="600"/>
              </a:spcAft>
              <a:buFont typeface="Arial" panose="020B0604020202020204" pitchFamily="34" charset="0"/>
              <a:buChar char="•"/>
            </a:pPr>
            <a:r>
              <a:rPr lang="en-US" dirty="0">
                <a:effectLst/>
              </a:rPr>
              <a:t>Developing LIDAR based SLAM algorithms that estimate the trajectory of the robot and create a 3D occupancy map of the environment from the 3D Lidar point clouds and previously estimated trajectory</a:t>
            </a:r>
          </a:p>
          <a:p>
            <a:pPr marL="342900" indent="-228600" defTabSz="914400">
              <a:lnSpc>
                <a:spcPct val="90000"/>
              </a:lnSpc>
              <a:spcAft>
                <a:spcPts val="600"/>
              </a:spcAft>
              <a:buFont typeface="Arial" panose="020B0604020202020204" pitchFamily="34" charset="0"/>
              <a:buChar char="•"/>
            </a:pPr>
            <a:endParaRPr lang="en-US" dirty="0"/>
          </a:p>
          <a:p>
            <a:pPr marL="342900" indent="-228600" defTabSz="914400">
              <a:lnSpc>
                <a:spcPct val="90000"/>
              </a:lnSpc>
              <a:spcAft>
                <a:spcPts val="600"/>
              </a:spcAft>
              <a:buFont typeface="Arial" panose="020B0604020202020204" pitchFamily="34" charset="0"/>
              <a:buChar char="•"/>
            </a:pPr>
            <a:r>
              <a:rPr lang="en-US" dirty="0"/>
              <a:t>Retesting our SLAM algorithm in multiple test environments to prove the repeatability and ease of developing SLAM algorithms first through Simulation before going to real world testing.</a:t>
            </a:r>
          </a:p>
          <a:p>
            <a:pPr marL="342900" indent="-228600" defTabSz="914400">
              <a:lnSpc>
                <a:spcPct val="90000"/>
              </a:lnSpc>
              <a:spcAft>
                <a:spcPts val="600"/>
              </a:spcAft>
              <a:buFont typeface="Arial" panose="020B0604020202020204" pitchFamily="34" charset="0"/>
              <a:buChar char="•"/>
            </a:pPr>
            <a:endParaRPr lang="en-US" dirty="0"/>
          </a:p>
        </p:txBody>
      </p:sp>
      <p:sp>
        <p:nvSpPr>
          <p:cNvPr id="40" name="Freeform: Shape 3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reasure Map">
            <a:extLst>
              <a:ext uri="{FF2B5EF4-FFF2-40B4-BE49-F238E27FC236}">
                <a16:creationId xmlns:a16="http://schemas.microsoft.com/office/drawing/2014/main" id="{56F3B4B3-AE12-4379-9E89-E5C826E391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0805899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38BAFC-026E-40BC-B9F6-2ABFEFEE6AB6}"/>
              </a:ext>
            </a:extLst>
          </p:cNvPr>
          <p:cNvSpPr txBox="1"/>
          <p:nvPr/>
        </p:nvSpPr>
        <p:spPr>
          <a:xfrm>
            <a:off x="520179" y="296141"/>
            <a:ext cx="3161489" cy="523220"/>
          </a:xfrm>
          <a:prstGeom prst="rect">
            <a:avLst/>
          </a:prstGeom>
          <a:noFill/>
        </p:spPr>
        <p:txBody>
          <a:bodyPr wrap="square" rtlCol="0">
            <a:spAutoFit/>
          </a:bodyPr>
          <a:lstStyle/>
          <a:p>
            <a:r>
              <a:rPr lang="en-IN" sz="2800" b="1" dirty="0"/>
              <a:t>Gantt Chart</a:t>
            </a:r>
          </a:p>
        </p:txBody>
      </p:sp>
      <p:grpSp>
        <p:nvGrpSpPr>
          <p:cNvPr id="31" name="Group 30">
            <a:extLst>
              <a:ext uri="{FF2B5EF4-FFF2-40B4-BE49-F238E27FC236}">
                <a16:creationId xmlns:a16="http://schemas.microsoft.com/office/drawing/2014/main" id="{8C2C679E-69CB-4B92-9380-7990B1CBE47A}"/>
              </a:ext>
            </a:extLst>
          </p:cNvPr>
          <p:cNvGrpSpPr/>
          <p:nvPr/>
        </p:nvGrpSpPr>
        <p:grpSpPr>
          <a:xfrm>
            <a:off x="982495" y="1342417"/>
            <a:ext cx="10019488" cy="5282119"/>
            <a:chOff x="1838528" y="1766502"/>
            <a:chExt cx="7918315" cy="4775700"/>
          </a:xfrm>
        </p:grpSpPr>
        <p:pic>
          <p:nvPicPr>
            <p:cNvPr id="6" name="Picture 5">
              <a:extLst>
                <a:ext uri="{FF2B5EF4-FFF2-40B4-BE49-F238E27FC236}">
                  <a16:creationId xmlns:a16="http://schemas.microsoft.com/office/drawing/2014/main" id="{A766BB1D-BB8E-4CD5-9598-E3603A820067}"/>
                </a:ext>
              </a:extLst>
            </p:cNvPr>
            <p:cNvPicPr>
              <a:picLocks noChangeAspect="1"/>
            </p:cNvPicPr>
            <p:nvPr/>
          </p:nvPicPr>
          <p:blipFill>
            <a:blip r:embed="rId2"/>
            <a:stretch>
              <a:fillRect/>
            </a:stretch>
          </p:blipFill>
          <p:spPr>
            <a:xfrm>
              <a:off x="1838528" y="2578485"/>
              <a:ext cx="7918315" cy="3151734"/>
            </a:xfrm>
            <a:prstGeom prst="rect">
              <a:avLst/>
            </a:prstGeom>
          </p:spPr>
        </p:pic>
        <p:cxnSp>
          <p:nvCxnSpPr>
            <p:cNvPr id="9" name="Straight Connector 8">
              <a:extLst>
                <a:ext uri="{FF2B5EF4-FFF2-40B4-BE49-F238E27FC236}">
                  <a16:creationId xmlns:a16="http://schemas.microsoft.com/office/drawing/2014/main" id="{E96A9A28-6DE2-4CF5-8926-56099F9C8DE9}"/>
                </a:ext>
              </a:extLst>
            </p:cNvPr>
            <p:cNvCxnSpPr>
              <a:cxnSpLocks/>
            </p:cNvCxnSpPr>
            <p:nvPr/>
          </p:nvCxnSpPr>
          <p:spPr>
            <a:xfrm>
              <a:off x="7220932" y="1847654"/>
              <a:ext cx="0" cy="4694548"/>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AA9B9C48-CB58-4538-B024-58AF65201E5E}"/>
                </a:ext>
              </a:extLst>
            </p:cNvPr>
            <p:cNvSpPr txBox="1"/>
            <p:nvPr/>
          </p:nvSpPr>
          <p:spPr>
            <a:xfrm>
              <a:off x="7220932" y="1766502"/>
              <a:ext cx="1838224" cy="369332"/>
            </a:xfrm>
            <a:prstGeom prst="rect">
              <a:avLst/>
            </a:prstGeom>
            <a:noFill/>
          </p:spPr>
          <p:txBody>
            <a:bodyPr wrap="square" rtlCol="0">
              <a:spAutoFit/>
            </a:bodyPr>
            <a:lstStyle/>
            <a:p>
              <a:r>
                <a:rPr lang="en-IN" dirty="0"/>
                <a:t>Current Situation</a:t>
              </a:r>
            </a:p>
          </p:txBody>
        </p:sp>
      </p:grpSp>
    </p:spTree>
    <p:extLst>
      <p:ext uri="{BB962C8B-B14F-4D97-AF65-F5344CB8AC3E}">
        <p14:creationId xmlns:p14="http://schemas.microsoft.com/office/powerpoint/2010/main" val="68626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EB24CB-7074-4B72-B482-A5058C5AF751}"/>
              </a:ext>
            </a:extLst>
          </p:cNvPr>
          <p:cNvSpPr txBox="1"/>
          <p:nvPr/>
        </p:nvSpPr>
        <p:spPr>
          <a:xfrm>
            <a:off x="316363" y="60284"/>
            <a:ext cx="9649439" cy="12435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latin typeface="+mj-lt"/>
                <a:ea typeface="+mj-ea"/>
                <a:cs typeface="+mj-cs"/>
              </a:rPr>
              <a:t>THEORY – AirSim Architecture</a:t>
            </a:r>
          </a:p>
        </p:txBody>
      </p:sp>
      <p:pic>
        <p:nvPicPr>
          <p:cNvPr id="3" name="Picture 2">
            <a:extLst>
              <a:ext uri="{FF2B5EF4-FFF2-40B4-BE49-F238E27FC236}">
                <a16:creationId xmlns:a16="http://schemas.microsoft.com/office/drawing/2014/main" id="{9ADBCC4B-F027-4552-A3B7-28B73FCD10D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6364" y="1709257"/>
            <a:ext cx="7762407" cy="3956251"/>
          </a:xfrm>
          <a:prstGeom prst="rect">
            <a:avLst/>
          </a:prstGeom>
          <a:noFill/>
        </p:spPr>
      </p:pic>
      <p:sp>
        <p:nvSpPr>
          <p:cNvPr id="4" name="TextBox 3">
            <a:extLst>
              <a:ext uri="{FF2B5EF4-FFF2-40B4-BE49-F238E27FC236}">
                <a16:creationId xmlns:a16="http://schemas.microsoft.com/office/drawing/2014/main" id="{AE932842-3CA8-454F-8EC9-2C51D7E16AD8}"/>
              </a:ext>
            </a:extLst>
          </p:cNvPr>
          <p:cNvSpPr txBox="1"/>
          <p:nvPr/>
        </p:nvSpPr>
        <p:spPr>
          <a:xfrm>
            <a:off x="1172265" y="5656080"/>
            <a:ext cx="6050604" cy="369332"/>
          </a:xfrm>
          <a:prstGeom prst="rect">
            <a:avLst/>
          </a:prstGeom>
          <a:noFill/>
        </p:spPr>
        <p:txBody>
          <a:bodyPr wrap="square" rtlCol="0">
            <a:spAutoFit/>
          </a:bodyPr>
          <a:lstStyle/>
          <a:p>
            <a:pPr algn="ctr"/>
            <a:r>
              <a:rPr lang="en-IN"/>
              <a:t>Unreal Engine: Microsoft’s AirSim Project Architecture</a:t>
            </a:r>
            <a:endParaRPr lang="en-IN" dirty="0"/>
          </a:p>
        </p:txBody>
      </p:sp>
    </p:spTree>
    <p:extLst>
      <p:ext uri="{BB962C8B-B14F-4D97-AF65-F5344CB8AC3E}">
        <p14:creationId xmlns:p14="http://schemas.microsoft.com/office/powerpoint/2010/main" val="1761765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AAAAE-4997-49D9-8DE5-93BEA4A42335}"/>
              </a:ext>
            </a:extLst>
          </p:cNvPr>
          <p:cNvSpPr txBox="1"/>
          <p:nvPr/>
        </p:nvSpPr>
        <p:spPr>
          <a:xfrm>
            <a:off x="316364" y="60284"/>
            <a:ext cx="4832802" cy="12435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latin typeface="+mj-lt"/>
                <a:ea typeface="+mj-ea"/>
                <a:cs typeface="+mj-cs"/>
              </a:rPr>
              <a:t>SLAM - THEORY</a:t>
            </a:r>
          </a:p>
        </p:txBody>
      </p:sp>
      <p:pic>
        <p:nvPicPr>
          <p:cNvPr id="3" name="Picture 2">
            <a:extLst>
              <a:ext uri="{FF2B5EF4-FFF2-40B4-BE49-F238E27FC236}">
                <a16:creationId xmlns:a16="http://schemas.microsoft.com/office/drawing/2014/main" id="{359ED66F-B8E4-486F-87FB-A3056A8BC474}"/>
              </a:ext>
            </a:extLst>
          </p:cNvPr>
          <p:cNvPicPr>
            <a:picLocks noChangeAspect="1"/>
          </p:cNvPicPr>
          <p:nvPr/>
        </p:nvPicPr>
        <p:blipFill>
          <a:blip r:embed="rId2"/>
          <a:stretch>
            <a:fillRect/>
          </a:stretch>
        </p:blipFill>
        <p:spPr>
          <a:xfrm>
            <a:off x="6617368" y="1054646"/>
            <a:ext cx="5135719" cy="1669108"/>
          </a:xfrm>
          <a:prstGeom prst="rect">
            <a:avLst/>
          </a:prstGeom>
        </p:spPr>
      </p:pic>
      <p:pic>
        <p:nvPicPr>
          <p:cNvPr id="8" name="Picture 7">
            <a:extLst>
              <a:ext uri="{FF2B5EF4-FFF2-40B4-BE49-F238E27FC236}">
                <a16:creationId xmlns:a16="http://schemas.microsoft.com/office/drawing/2014/main" id="{D9CE564A-CCCD-48A4-996B-84B0932FA168}"/>
              </a:ext>
            </a:extLst>
          </p:cNvPr>
          <p:cNvPicPr>
            <a:picLocks noChangeAspect="1"/>
          </p:cNvPicPr>
          <p:nvPr/>
        </p:nvPicPr>
        <p:blipFill>
          <a:blip r:embed="rId3"/>
          <a:stretch>
            <a:fillRect/>
          </a:stretch>
        </p:blipFill>
        <p:spPr>
          <a:xfrm>
            <a:off x="6617368" y="4113698"/>
            <a:ext cx="5135719" cy="1373804"/>
          </a:xfrm>
          <a:prstGeom prst="rect">
            <a:avLst/>
          </a:prstGeom>
        </p:spPr>
      </p:pic>
      <p:sp>
        <p:nvSpPr>
          <p:cNvPr id="7" name="TextBox 6">
            <a:extLst>
              <a:ext uri="{FF2B5EF4-FFF2-40B4-BE49-F238E27FC236}">
                <a16:creationId xmlns:a16="http://schemas.microsoft.com/office/drawing/2014/main" id="{E9840B93-647B-413F-BC80-558270F49108}"/>
              </a:ext>
            </a:extLst>
          </p:cNvPr>
          <p:cNvSpPr txBox="1"/>
          <p:nvPr/>
        </p:nvSpPr>
        <p:spPr>
          <a:xfrm>
            <a:off x="649664" y="1774607"/>
            <a:ext cx="4337115" cy="461665"/>
          </a:xfrm>
          <a:prstGeom prst="rect">
            <a:avLst/>
          </a:prstGeom>
          <a:noFill/>
        </p:spPr>
        <p:txBody>
          <a:bodyPr wrap="square" rtlCol="0">
            <a:spAutoFit/>
          </a:bodyPr>
          <a:lstStyle/>
          <a:p>
            <a:pPr>
              <a:spcAft>
                <a:spcPts val="600"/>
              </a:spcAft>
            </a:pPr>
            <a:r>
              <a:rPr lang="en-IN" sz="2400" b="1" dirty="0"/>
              <a:t>POSE GRAPH OPTIMIZATION</a:t>
            </a:r>
          </a:p>
        </p:txBody>
      </p:sp>
      <p:sp>
        <p:nvSpPr>
          <p:cNvPr id="29" name="TextBox 28">
            <a:extLst>
              <a:ext uri="{FF2B5EF4-FFF2-40B4-BE49-F238E27FC236}">
                <a16:creationId xmlns:a16="http://schemas.microsoft.com/office/drawing/2014/main" id="{810CA24B-C9D7-4D6A-BF97-BE0B81EE9CCB}"/>
              </a:ext>
            </a:extLst>
          </p:cNvPr>
          <p:cNvSpPr txBox="1"/>
          <p:nvPr/>
        </p:nvSpPr>
        <p:spPr>
          <a:xfrm>
            <a:off x="6534913" y="5487502"/>
            <a:ext cx="6123560" cy="369332"/>
          </a:xfrm>
          <a:prstGeom prst="rect">
            <a:avLst/>
          </a:prstGeom>
          <a:noFill/>
        </p:spPr>
        <p:txBody>
          <a:bodyPr wrap="square">
            <a:spAutoFit/>
          </a:bodyPr>
          <a:lstStyle/>
          <a:p>
            <a:pPr algn="ctr"/>
            <a:r>
              <a:rPr lang="en-IN" b="1" dirty="0"/>
              <a:t>The Overall SLAM System</a:t>
            </a:r>
          </a:p>
        </p:txBody>
      </p:sp>
      <p:graphicFrame>
        <p:nvGraphicFramePr>
          <p:cNvPr id="31" name="TextBox 3">
            <a:extLst>
              <a:ext uri="{FF2B5EF4-FFF2-40B4-BE49-F238E27FC236}">
                <a16:creationId xmlns:a16="http://schemas.microsoft.com/office/drawing/2014/main" id="{046C5D62-B9E6-4139-A5F3-F80B7480084B}"/>
              </a:ext>
            </a:extLst>
          </p:cNvPr>
          <p:cNvGraphicFramePr/>
          <p:nvPr/>
        </p:nvGraphicFramePr>
        <p:xfrm>
          <a:off x="438912" y="2512611"/>
          <a:ext cx="4832803" cy="3664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9499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2AE8B6-9868-412C-81E1-0147EEEE4E87}"/>
              </a:ext>
            </a:extLst>
          </p:cNvPr>
          <p:cNvPicPr>
            <a:picLocks noChangeAspect="1"/>
          </p:cNvPicPr>
          <p:nvPr/>
        </p:nvPicPr>
        <p:blipFill>
          <a:blip r:embed="rId2"/>
          <a:stretch>
            <a:fillRect/>
          </a:stretch>
        </p:blipFill>
        <p:spPr>
          <a:xfrm>
            <a:off x="491788" y="87839"/>
            <a:ext cx="11208421" cy="6452491"/>
          </a:xfrm>
          <a:prstGeom prst="rect">
            <a:avLst/>
          </a:prstGeom>
        </p:spPr>
      </p:pic>
      <p:grpSp>
        <p:nvGrpSpPr>
          <p:cNvPr id="22" name="Group 21">
            <a:extLst>
              <a:ext uri="{FF2B5EF4-FFF2-40B4-BE49-F238E27FC236}">
                <a16:creationId xmlns:a16="http://schemas.microsoft.com/office/drawing/2014/main" id="{B0E8531D-F530-4188-9B2A-4F6FDCB2597D}"/>
              </a:ext>
            </a:extLst>
          </p:cNvPr>
          <p:cNvGrpSpPr/>
          <p:nvPr/>
        </p:nvGrpSpPr>
        <p:grpSpPr>
          <a:xfrm>
            <a:off x="0" y="278759"/>
            <a:ext cx="11942658" cy="5917873"/>
            <a:chOff x="0" y="212574"/>
            <a:chExt cx="11942658" cy="5917873"/>
          </a:xfrm>
        </p:grpSpPr>
        <p:pic>
          <p:nvPicPr>
            <p:cNvPr id="23" name="Picture 22">
              <a:extLst>
                <a:ext uri="{FF2B5EF4-FFF2-40B4-BE49-F238E27FC236}">
                  <a16:creationId xmlns:a16="http://schemas.microsoft.com/office/drawing/2014/main" id="{A3AC081A-63F6-4970-B557-65F8073E6727}"/>
                </a:ext>
              </a:extLst>
            </p:cNvPr>
            <p:cNvPicPr>
              <a:picLocks noChangeAspect="1"/>
            </p:cNvPicPr>
            <p:nvPr/>
          </p:nvPicPr>
          <p:blipFill>
            <a:blip r:embed="rId3"/>
            <a:stretch>
              <a:fillRect/>
            </a:stretch>
          </p:blipFill>
          <p:spPr>
            <a:xfrm>
              <a:off x="6504691" y="1674177"/>
              <a:ext cx="5437967" cy="3223969"/>
            </a:xfrm>
            <a:prstGeom prst="rect">
              <a:avLst/>
            </a:prstGeom>
          </p:spPr>
        </p:pic>
        <p:pic>
          <p:nvPicPr>
            <p:cNvPr id="24" name="Picture 23">
              <a:extLst>
                <a:ext uri="{FF2B5EF4-FFF2-40B4-BE49-F238E27FC236}">
                  <a16:creationId xmlns:a16="http://schemas.microsoft.com/office/drawing/2014/main" id="{6C96A8C6-7BC1-42DF-AF8B-2A59F1994773}"/>
                </a:ext>
              </a:extLst>
            </p:cNvPr>
            <p:cNvPicPr>
              <a:picLocks noChangeAspect="1"/>
            </p:cNvPicPr>
            <p:nvPr/>
          </p:nvPicPr>
          <p:blipFill>
            <a:blip r:embed="rId4"/>
            <a:stretch>
              <a:fillRect/>
            </a:stretch>
          </p:blipFill>
          <p:spPr>
            <a:xfrm>
              <a:off x="588362" y="5196997"/>
              <a:ext cx="5343525" cy="933450"/>
            </a:xfrm>
            <a:prstGeom prst="rect">
              <a:avLst/>
            </a:prstGeom>
          </p:spPr>
        </p:pic>
        <p:pic>
          <p:nvPicPr>
            <p:cNvPr id="25" name="Picture 24">
              <a:extLst>
                <a:ext uri="{FF2B5EF4-FFF2-40B4-BE49-F238E27FC236}">
                  <a16:creationId xmlns:a16="http://schemas.microsoft.com/office/drawing/2014/main" id="{AC2862B1-A909-4FD6-AF39-DC65C1AC635C}"/>
                </a:ext>
              </a:extLst>
            </p:cNvPr>
            <p:cNvPicPr>
              <a:picLocks noChangeAspect="1"/>
            </p:cNvPicPr>
            <p:nvPr/>
          </p:nvPicPr>
          <p:blipFill>
            <a:blip r:embed="rId5"/>
            <a:stretch>
              <a:fillRect/>
            </a:stretch>
          </p:blipFill>
          <p:spPr>
            <a:xfrm>
              <a:off x="0" y="212574"/>
              <a:ext cx="6747140" cy="4747769"/>
            </a:xfrm>
            <a:prstGeom prst="rect">
              <a:avLst/>
            </a:prstGeom>
          </p:spPr>
        </p:pic>
      </p:grpSp>
    </p:spTree>
    <p:extLst>
      <p:ext uri="{BB962C8B-B14F-4D97-AF65-F5344CB8AC3E}">
        <p14:creationId xmlns:p14="http://schemas.microsoft.com/office/powerpoint/2010/main" val="214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5F4BC8A679DE48A3092FAC0FBDA36D" ma:contentTypeVersion="12" ma:contentTypeDescription="Create a new document." ma:contentTypeScope="" ma:versionID="a40b4ed91770cecbe2181c49130c2679">
  <xsd:schema xmlns:xsd="http://www.w3.org/2001/XMLSchema" xmlns:xs="http://www.w3.org/2001/XMLSchema" xmlns:p="http://schemas.microsoft.com/office/2006/metadata/properties" xmlns:ns3="cf14aed5-796f-462b-919a-4cee48c0cedc" xmlns:ns4="fe070ba3-3988-49b2-b85e-c16a93d2c8db" targetNamespace="http://schemas.microsoft.com/office/2006/metadata/properties" ma:root="true" ma:fieldsID="1ed0b530abef8cb0be06b7b9ede56a50" ns3:_="" ns4:_="">
    <xsd:import namespace="cf14aed5-796f-462b-919a-4cee48c0cedc"/>
    <xsd:import namespace="fe070ba3-3988-49b2-b85e-c16a93d2c8d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14aed5-796f-462b-919a-4cee48c0ce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070ba3-3988-49b2-b85e-c16a93d2c8d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682339-60DF-4E24-9A06-59F2A28362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14aed5-796f-462b-919a-4cee48c0cedc"/>
    <ds:schemaRef ds:uri="fe070ba3-3988-49b2-b85e-c16a93d2c8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93CD95-3C8B-4FCE-984D-A355D4DF6F2A}">
  <ds:schemaRefs>
    <ds:schemaRef ds:uri="http://schemas.microsoft.com/office/infopath/2007/PartnerControls"/>
    <ds:schemaRef ds:uri="http://purl.org/dc/dcmitype/"/>
    <ds:schemaRef ds:uri="cf14aed5-796f-462b-919a-4cee48c0cedc"/>
    <ds:schemaRef ds:uri="http://purl.org/dc/elements/1.1/"/>
    <ds:schemaRef ds:uri="http://schemas.microsoft.com/office/2006/documentManagement/types"/>
    <ds:schemaRef ds:uri="http://purl.org/dc/terms/"/>
    <ds:schemaRef ds:uri="http://www.w3.org/XML/1998/namespace"/>
    <ds:schemaRef ds:uri="http://schemas.openxmlformats.org/package/2006/metadata/core-properties"/>
    <ds:schemaRef ds:uri="fe070ba3-3988-49b2-b85e-c16a93d2c8db"/>
    <ds:schemaRef ds:uri="http://schemas.microsoft.com/office/2006/metadata/properties"/>
  </ds:schemaRefs>
</ds:datastoreItem>
</file>

<file path=customXml/itemProps3.xml><?xml version="1.0" encoding="utf-8"?>
<ds:datastoreItem xmlns:ds="http://schemas.openxmlformats.org/officeDocument/2006/customXml" ds:itemID="{7C387F0D-D15F-4788-89E8-E97A40D8F7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TotalTime>
  <Words>510</Words>
  <Application>Microsoft Office PowerPoint</Application>
  <PresentationFormat>Widescreen</PresentationFormat>
  <Paragraphs>76</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Symbol</vt:lpstr>
      <vt:lpstr>Times New Roman</vt:lpstr>
      <vt:lpstr>Office Theme</vt:lpstr>
      <vt:lpstr>PowerPoint Presentation</vt:lpstr>
      <vt:lpstr>Introduction</vt:lpstr>
      <vt:lpstr>LITERATURE SURVEY _ Simulation Environments</vt:lpstr>
      <vt:lpstr>LITERATURE SURVEY Sensors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dc:creator>
  <cp:lastModifiedBy>Shashank</cp:lastModifiedBy>
  <cp:revision>12</cp:revision>
  <dcterms:created xsi:type="dcterms:W3CDTF">2020-11-19T12:11:24Z</dcterms:created>
  <dcterms:modified xsi:type="dcterms:W3CDTF">2020-11-21T20:08:22Z</dcterms:modified>
</cp:coreProperties>
</file>